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86" r:id="rId3"/>
    <p:sldId id="282" r:id="rId4"/>
    <p:sldId id="285" r:id="rId5"/>
    <p:sldId id="296" r:id="rId6"/>
    <p:sldId id="280" r:id="rId7"/>
    <p:sldId id="300" r:id="rId8"/>
    <p:sldId id="306" r:id="rId9"/>
    <p:sldId id="305" r:id="rId10"/>
    <p:sldId id="279" r:id="rId11"/>
    <p:sldId id="304" r:id="rId12"/>
    <p:sldId id="265" r:id="rId13"/>
    <p:sldId id="301" r:id="rId14"/>
    <p:sldId id="277" r:id="rId15"/>
    <p:sldId id="303" r:id="rId16"/>
    <p:sldId id="298" r:id="rId17"/>
    <p:sldId id="291" r:id="rId18"/>
    <p:sldId id="292" r:id="rId19"/>
    <p:sldId id="295" r:id="rId20"/>
    <p:sldId id="284" r:id="rId21"/>
    <p:sldId id="294" r:id="rId22"/>
    <p:sldId id="270" r:id="rId23"/>
    <p:sldId id="266" r:id="rId24"/>
    <p:sldId id="276" r:id="rId25"/>
    <p:sldId id="297" r:id="rId26"/>
    <p:sldId id="290" r:id="rId27"/>
    <p:sldId id="283" r:id="rId28"/>
    <p:sldId id="272" r:id="rId29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04"/>
    <p:restoredTop sz="94643"/>
  </p:normalViewPr>
  <p:slideViewPr>
    <p:cSldViewPr snapToGrid="0" snapToObjects="1">
      <p:cViewPr varScale="1">
        <p:scale>
          <a:sx n="120" d="100"/>
          <a:sy n="120" d="100"/>
        </p:scale>
        <p:origin x="107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4D0B0-61E5-FB48-A726-C2199F870890}" type="datetimeFigureOut">
              <a:rPr lang="nl-NL" smtClean="0"/>
              <a:t>21-05-18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B9D68-33BD-7940-80D5-44973D93B7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868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4D0B0-61E5-FB48-A726-C2199F870890}" type="datetimeFigureOut">
              <a:rPr lang="nl-NL" smtClean="0"/>
              <a:t>21-05-18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B9D68-33BD-7940-80D5-44973D93B7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962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4D0B0-61E5-FB48-A726-C2199F870890}" type="datetimeFigureOut">
              <a:rPr lang="nl-NL" smtClean="0"/>
              <a:t>21-05-18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B9D68-33BD-7940-80D5-44973D93B7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583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4D0B0-61E5-FB48-A726-C2199F870890}" type="datetimeFigureOut">
              <a:rPr lang="nl-NL" smtClean="0"/>
              <a:t>21-05-18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B9D68-33BD-7940-80D5-44973D93B7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011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4D0B0-61E5-FB48-A726-C2199F870890}" type="datetimeFigureOut">
              <a:rPr lang="nl-NL" smtClean="0"/>
              <a:t>21-05-18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B9D68-33BD-7940-80D5-44973D93B7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9508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4D0B0-61E5-FB48-A726-C2199F870890}" type="datetimeFigureOut">
              <a:rPr lang="nl-NL" smtClean="0"/>
              <a:t>21-05-18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B9D68-33BD-7940-80D5-44973D93B7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8907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4D0B0-61E5-FB48-A726-C2199F870890}" type="datetimeFigureOut">
              <a:rPr lang="nl-NL" smtClean="0"/>
              <a:t>21-05-18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B9D68-33BD-7940-80D5-44973D93B7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7362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4D0B0-61E5-FB48-A726-C2199F870890}" type="datetimeFigureOut">
              <a:rPr lang="nl-NL" smtClean="0"/>
              <a:t>21-05-18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B9D68-33BD-7940-80D5-44973D93B7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1039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4D0B0-61E5-FB48-A726-C2199F870890}" type="datetimeFigureOut">
              <a:rPr lang="nl-NL" smtClean="0"/>
              <a:t>21-05-18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B9D68-33BD-7940-80D5-44973D93B7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77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4D0B0-61E5-FB48-A726-C2199F870890}" type="datetimeFigureOut">
              <a:rPr lang="nl-NL" smtClean="0"/>
              <a:t>21-05-18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B9D68-33BD-7940-80D5-44973D93B7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4018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4D0B0-61E5-FB48-A726-C2199F870890}" type="datetimeFigureOut">
              <a:rPr lang="nl-NL" smtClean="0"/>
              <a:t>21-05-18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B9D68-33BD-7940-80D5-44973D93B7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9105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4D0B0-61E5-FB48-A726-C2199F870890}" type="datetimeFigureOut">
              <a:rPr lang="nl-NL" smtClean="0"/>
              <a:t>21-05-18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B9D68-33BD-7940-80D5-44973D93B7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079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Schermafbeelding 2018-01-16 om 05.5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" y="1600200"/>
            <a:ext cx="9144000" cy="51358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nl-NL" sz="3600" dirty="0" err="1">
                <a:solidFill>
                  <a:schemeClr val="bg1"/>
                </a:solidFill>
              </a:rPr>
              <a:t>What</a:t>
            </a:r>
            <a:r>
              <a:rPr lang="nl-NL" sz="3600" dirty="0">
                <a:solidFill>
                  <a:schemeClr val="bg1"/>
                </a:solidFill>
              </a:rPr>
              <a:t> is Blockchain &amp; </a:t>
            </a:r>
            <a:r>
              <a:rPr lang="nl-NL" sz="3600" dirty="0" err="1">
                <a:solidFill>
                  <a:schemeClr val="bg1"/>
                </a:solidFill>
              </a:rPr>
              <a:t>why</a:t>
            </a:r>
            <a:r>
              <a:rPr lang="nl-NL" sz="3600" dirty="0">
                <a:solidFill>
                  <a:schemeClr val="bg1"/>
                </a:solidFill>
              </a:rPr>
              <a:t> </a:t>
            </a:r>
            <a:r>
              <a:rPr lang="nl-NL" sz="3600" dirty="0" err="1">
                <a:solidFill>
                  <a:schemeClr val="bg1"/>
                </a:solidFill>
              </a:rPr>
              <a:t>should</a:t>
            </a:r>
            <a:r>
              <a:rPr lang="nl-NL" sz="3600" dirty="0">
                <a:solidFill>
                  <a:schemeClr val="bg1"/>
                </a:solidFill>
              </a:rPr>
              <a:t> I care?</a:t>
            </a: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		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											</a:t>
            </a:r>
          </a:p>
          <a:p>
            <a:pPr marL="0" indent="0">
              <a:buNone/>
            </a:pPr>
            <a:r>
              <a:rPr lang="nl-NL" sz="1600" b="1" dirty="0">
                <a:solidFill>
                  <a:srgbClr val="FFFFFF"/>
                </a:solidFill>
              </a:rPr>
              <a:t>Maarten Smakman </a:t>
            </a:r>
          </a:p>
          <a:p>
            <a:pPr marL="0" indent="0">
              <a:buNone/>
            </a:pPr>
            <a:r>
              <a:rPr lang="nl-NL" sz="1600" dirty="0" err="1">
                <a:solidFill>
                  <a:schemeClr val="bg1"/>
                </a:solidFill>
              </a:rPr>
              <a:t>msmakman@me.com</a:t>
            </a:r>
            <a:endParaRPr lang="nl-NL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1600" dirty="0" err="1">
                <a:solidFill>
                  <a:srgbClr val="FFFFFF"/>
                </a:solidFill>
              </a:rPr>
              <a:t>Linkedin.com</a:t>
            </a:r>
            <a:r>
              <a:rPr lang="nl-NL" sz="1600" dirty="0">
                <a:solidFill>
                  <a:srgbClr val="FFFFFF"/>
                </a:solidFill>
              </a:rPr>
              <a:t>/in/maartensmakman</a:t>
            </a:r>
          </a:p>
          <a:p>
            <a:pPr marL="0" indent="0">
              <a:buNone/>
            </a:pPr>
            <a:r>
              <a:rPr lang="nl-NL" sz="1600" dirty="0">
                <a:solidFill>
                  <a:srgbClr val="FFFFFF"/>
                </a:solidFill>
              </a:rPr>
              <a:t>+31624812267</a:t>
            </a:r>
            <a:r>
              <a:rPr lang="nl-NL" sz="1500" dirty="0">
                <a:solidFill>
                  <a:srgbClr val="FFFFFF"/>
                </a:solidFill>
              </a:rPr>
              <a:t>												</a:t>
            </a:r>
          </a:p>
        </p:txBody>
      </p:sp>
    </p:spTree>
    <p:extLst>
      <p:ext uri="{BB962C8B-B14F-4D97-AF65-F5344CB8AC3E}">
        <p14:creationId xmlns:p14="http://schemas.microsoft.com/office/powerpoint/2010/main" val="560321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8-01-16 om 05.5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799" y="597128"/>
            <a:ext cx="7772400" cy="1470025"/>
          </a:xfrm>
        </p:spPr>
        <p:txBody>
          <a:bodyPr/>
          <a:lstStyle/>
          <a:p>
            <a:r>
              <a:rPr lang="nl-NL" dirty="0" err="1">
                <a:solidFill>
                  <a:srgbClr val="FFFFFF"/>
                </a:solidFill>
              </a:rPr>
              <a:t>Immutability</a:t>
            </a:r>
            <a:r>
              <a:rPr lang="nl-NL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225C796-1A40-DC4F-883C-7A4547755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327" y="2067153"/>
            <a:ext cx="3991344" cy="399134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06345F3-9D6A-1B40-A6C2-0EE55B5B084A}"/>
              </a:ext>
            </a:extLst>
          </p:cNvPr>
          <p:cNvSpPr txBox="1">
            <a:spLocks/>
          </p:cNvSpPr>
          <p:nvPr/>
        </p:nvSpPr>
        <p:spPr>
          <a:xfrm>
            <a:off x="3570765" y="3382828"/>
            <a:ext cx="1801924" cy="65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600" dirty="0" err="1"/>
              <a:t>Authentic</a:t>
            </a:r>
            <a:r>
              <a:rPr lang="nl-NL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CBCCD23-5709-E543-BC47-306A34CF38E4}"/>
              </a:ext>
            </a:extLst>
          </p:cNvPr>
          <p:cNvSpPr txBox="1">
            <a:spLocks/>
          </p:cNvSpPr>
          <p:nvPr/>
        </p:nvSpPr>
        <p:spPr>
          <a:xfrm>
            <a:off x="3570765" y="2883762"/>
            <a:ext cx="1801924" cy="65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600" dirty="0"/>
              <a:t>Correct</a:t>
            </a:r>
            <a:r>
              <a:rPr lang="nl-NL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3791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8-01-16 om 05.5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837177"/>
            <a:ext cx="9144000" cy="1470025"/>
          </a:xfrm>
        </p:spPr>
        <p:txBody>
          <a:bodyPr/>
          <a:lstStyle/>
          <a:p>
            <a:r>
              <a:rPr lang="nl-NL" dirty="0">
                <a:solidFill>
                  <a:srgbClr val="FFFFFF"/>
                </a:solidFill>
              </a:rPr>
              <a:t>Blockchain = a trustmachine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0" y="2596911"/>
            <a:ext cx="9144000" cy="3912377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FFFFFF"/>
                </a:solidFill>
              </a:rPr>
              <a:t>A </a:t>
            </a:r>
            <a:r>
              <a:rPr lang="nl-NL" sz="2000" dirty="0" err="1">
                <a:solidFill>
                  <a:srgbClr val="FFFFFF"/>
                </a:solidFill>
              </a:rPr>
              <a:t>distributed</a:t>
            </a:r>
            <a:r>
              <a:rPr lang="nl-NL" sz="2000" dirty="0">
                <a:solidFill>
                  <a:srgbClr val="FFFFFF"/>
                </a:solidFill>
              </a:rPr>
              <a:t> </a:t>
            </a:r>
            <a:r>
              <a:rPr lang="nl-NL" sz="2000" dirty="0" err="1">
                <a:solidFill>
                  <a:srgbClr val="FFFFFF"/>
                </a:solidFill>
              </a:rPr>
              <a:t>ledger</a:t>
            </a:r>
            <a:r>
              <a:rPr lang="nl-NL" sz="2000" dirty="0">
                <a:solidFill>
                  <a:srgbClr val="FFFFFF"/>
                </a:solidFill>
              </a:rPr>
              <a:t> </a:t>
            </a:r>
          </a:p>
          <a:p>
            <a:endParaRPr lang="nl-NL" sz="2000" dirty="0">
              <a:solidFill>
                <a:srgbClr val="FFFFFF"/>
              </a:solidFill>
            </a:endParaRPr>
          </a:p>
          <a:p>
            <a:r>
              <a:rPr lang="nl-NL" sz="2000" dirty="0" err="1">
                <a:solidFill>
                  <a:srgbClr val="FFFFFF"/>
                </a:solidFill>
              </a:rPr>
              <a:t>with</a:t>
            </a:r>
            <a:r>
              <a:rPr lang="nl-NL" sz="2000" dirty="0">
                <a:solidFill>
                  <a:srgbClr val="FFFFFF"/>
                </a:solidFill>
              </a:rPr>
              <a:t> a shared single source of </a:t>
            </a:r>
            <a:r>
              <a:rPr lang="nl-NL" sz="2000" dirty="0" err="1">
                <a:solidFill>
                  <a:srgbClr val="FFFFFF"/>
                </a:solidFill>
              </a:rPr>
              <a:t>truth</a:t>
            </a:r>
            <a:r>
              <a:rPr lang="nl-NL" sz="2000" dirty="0">
                <a:solidFill>
                  <a:srgbClr val="FFFFFF"/>
                </a:solidFill>
              </a:rPr>
              <a:t> (time / form)</a:t>
            </a:r>
          </a:p>
          <a:p>
            <a:endParaRPr lang="nl-NL" sz="2000" dirty="0">
              <a:solidFill>
                <a:srgbClr val="FFFFFF"/>
              </a:solidFill>
            </a:endParaRPr>
          </a:p>
          <a:p>
            <a:r>
              <a:rPr lang="nl-NL" sz="2000" dirty="0" err="1">
                <a:solidFill>
                  <a:srgbClr val="FFFFFF"/>
                </a:solidFill>
              </a:rPr>
              <a:t>that</a:t>
            </a:r>
            <a:r>
              <a:rPr lang="nl-NL" sz="2000" dirty="0">
                <a:solidFill>
                  <a:srgbClr val="FFFFFF"/>
                </a:solidFill>
              </a:rPr>
              <a:t> is </a:t>
            </a:r>
            <a:r>
              <a:rPr lang="nl-NL" sz="2000" dirty="0" err="1">
                <a:solidFill>
                  <a:srgbClr val="FFFFFF"/>
                </a:solidFill>
              </a:rPr>
              <a:t>immutable</a:t>
            </a:r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r>
              <a:rPr lang="nl-NL" sz="2000" b="1" dirty="0" err="1">
                <a:solidFill>
                  <a:srgbClr val="FFFFFF"/>
                </a:solidFill>
              </a:rPr>
              <a:t>where</a:t>
            </a:r>
            <a:r>
              <a:rPr lang="nl-NL" sz="2000" b="1" dirty="0">
                <a:solidFill>
                  <a:srgbClr val="FFFFFF"/>
                </a:solidFill>
              </a:rPr>
              <a:t> (a </a:t>
            </a:r>
            <a:r>
              <a:rPr lang="nl-NL" sz="2000" b="1" dirty="0" err="1">
                <a:solidFill>
                  <a:srgbClr val="FFFFFF"/>
                </a:solidFill>
              </a:rPr>
              <a:t>network</a:t>
            </a:r>
            <a:r>
              <a:rPr lang="nl-NL" sz="2000" b="1" dirty="0">
                <a:solidFill>
                  <a:srgbClr val="FFFFFF"/>
                </a:solidFill>
              </a:rPr>
              <a:t> of) computers </a:t>
            </a:r>
            <a:r>
              <a:rPr lang="nl-NL" sz="2000" b="1" dirty="0" err="1">
                <a:solidFill>
                  <a:srgbClr val="FFFFFF"/>
                </a:solidFill>
              </a:rPr>
              <a:t>verifies</a:t>
            </a:r>
            <a:r>
              <a:rPr lang="nl-NL" sz="2000" b="1" dirty="0">
                <a:solidFill>
                  <a:srgbClr val="FFFFFF"/>
                </a:solidFill>
              </a:rPr>
              <a:t> transactions</a:t>
            </a:r>
          </a:p>
          <a:p>
            <a:endParaRPr lang="nl-NL" sz="2000" dirty="0">
              <a:solidFill>
                <a:srgbClr val="FFFFFF"/>
              </a:solidFill>
            </a:endParaRPr>
          </a:p>
          <a:p>
            <a:r>
              <a:rPr lang="nl-NL" sz="2000" dirty="0" err="1">
                <a:solidFill>
                  <a:srgbClr val="FFFFFF"/>
                </a:solidFill>
              </a:rPr>
              <a:t>by</a:t>
            </a:r>
            <a:r>
              <a:rPr lang="nl-NL" sz="2000" dirty="0">
                <a:solidFill>
                  <a:srgbClr val="FFFFFF"/>
                </a:solidFill>
              </a:rPr>
              <a:t> a </a:t>
            </a:r>
            <a:r>
              <a:rPr lang="nl-NL" sz="2000" dirty="0" err="1">
                <a:solidFill>
                  <a:srgbClr val="FFFFFF"/>
                </a:solidFill>
              </a:rPr>
              <a:t>commonly</a:t>
            </a:r>
            <a:r>
              <a:rPr lang="nl-NL" sz="2000" dirty="0">
                <a:solidFill>
                  <a:srgbClr val="FFFFFF"/>
                </a:solidFill>
              </a:rPr>
              <a:t> </a:t>
            </a:r>
            <a:r>
              <a:rPr lang="nl-NL" sz="2000" dirty="0" err="1">
                <a:solidFill>
                  <a:srgbClr val="FFFFFF"/>
                </a:solidFill>
              </a:rPr>
              <a:t>agreed</a:t>
            </a:r>
            <a:r>
              <a:rPr lang="nl-NL" sz="2000" dirty="0">
                <a:solidFill>
                  <a:srgbClr val="FFFFFF"/>
                </a:solidFill>
              </a:rPr>
              <a:t> set of </a:t>
            </a:r>
            <a:r>
              <a:rPr lang="nl-NL" sz="2000" dirty="0" err="1">
                <a:solidFill>
                  <a:srgbClr val="FFFFFF"/>
                </a:solidFill>
              </a:rPr>
              <a:t>agreements</a:t>
            </a:r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3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8-01-16 om 05.5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571363"/>
            <a:ext cx="7772400" cy="1470025"/>
          </a:xfrm>
        </p:spPr>
        <p:txBody>
          <a:bodyPr/>
          <a:lstStyle/>
          <a:p>
            <a:r>
              <a:rPr lang="nl-NL" dirty="0" err="1">
                <a:solidFill>
                  <a:srgbClr val="FFFFFF"/>
                </a:solidFill>
              </a:rPr>
              <a:t>Leaderless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6" name="Tijdelijke aanduiding voor inhoud 5" descr="Schermafbeelding 2018-03-15 om 14.43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21" r="-20921"/>
          <a:stretch>
            <a:fillRect/>
          </a:stretch>
        </p:blipFill>
        <p:spPr>
          <a:xfrm>
            <a:off x="1132989" y="2307202"/>
            <a:ext cx="6732130" cy="370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36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8-01-16 om 05.5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837177"/>
            <a:ext cx="9144000" cy="1470025"/>
          </a:xfrm>
        </p:spPr>
        <p:txBody>
          <a:bodyPr/>
          <a:lstStyle/>
          <a:p>
            <a:r>
              <a:rPr lang="nl-NL" dirty="0">
                <a:solidFill>
                  <a:srgbClr val="FFFFFF"/>
                </a:solidFill>
              </a:rPr>
              <a:t>Blockchain = a trustmachine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0" y="2596911"/>
            <a:ext cx="9144000" cy="3912377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FFFFFF"/>
                </a:solidFill>
              </a:rPr>
              <a:t>A </a:t>
            </a:r>
            <a:r>
              <a:rPr lang="nl-NL" sz="2000" dirty="0" err="1">
                <a:solidFill>
                  <a:srgbClr val="FFFFFF"/>
                </a:solidFill>
              </a:rPr>
              <a:t>distributed</a:t>
            </a:r>
            <a:r>
              <a:rPr lang="nl-NL" sz="2000" dirty="0">
                <a:solidFill>
                  <a:srgbClr val="FFFFFF"/>
                </a:solidFill>
              </a:rPr>
              <a:t> </a:t>
            </a:r>
            <a:r>
              <a:rPr lang="nl-NL" sz="2000" dirty="0" err="1">
                <a:solidFill>
                  <a:srgbClr val="FFFFFF"/>
                </a:solidFill>
              </a:rPr>
              <a:t>ledger</a:t>
            </a:r>
            <a:r>
              <a:rPr lang="nl-NL" sz="2000" dirty="0">
                <a:solidFill>
                  <a:srgbClr val="FFFFFF"/>
                </a:solidFill>
              </a:rPr>
              <a:t> </a:t>
            </a:r>
          </a:p>
          <a:p>
            <a:endParaRPr lang="nl-NL" sz="2000" dirty="0">
              <a:solidFill>
                <a:srgbClr val="FFFFFF"/>
              </a:solidFill>
            </a:endParaRPr>
          </a:p>
          <a:p>
            <a:r>
              <a:rPr lang="nl-NL" sz="2000" dirty="0" err="1">
                <a:solidFill>
                  <a:srgbClr val="FFFFFF"/>
                </a:solidFill>
              </a:rPr>
              <a:t>with</a:t>
            </a:r>
            <a:r>
              <a:rPr lang="nl-NL" sz="2000" dirty="0">
                <a:solidFill>
                  <a:srgbClr val="FFFFFF"/>
                </a:solidFill>
              </a:rPr>
              <a:t> a shared single source of </a:t>
            </a:r>
            <a:r>
              <a:rPr lang="nl-NL" sz="2000" dirty="0" err="1">
                <a:solidFill>
                  <a:srgbClr val="FFFFFF"/>
                </a:solidFill>
              </a:rPr>
              <a:t>truth</a:t>
            </a:r>
            <a:r>
              <a:rPr lang="nl-NL" sz="2000" dirty="0">
                <a:solidFill>
                  <a:srgbClr val="FFFFFF"/>
                </a:solidFill>
              </a:rPr>
              <a:t> (time / form)</a:t>
            </a:r>
          </a:p>
          <a:p>
            <a:endParaRPr lang="nl-NL" sz="2000" dirty="0">
              <a:solidFill>
                <a:srgbClr val="FFFFFF"/>
              </a:solidFill>
            </a:endParaRPr>
          </a:p>
          <a:p>
            <a:r>
              <a:rPr lang="nl-NL" sz="2000" dirty="0" err="1">
                <a:solidFill>
                  <a:srgbClr val="FFFFFF"/>
                </a:solidFill>
              </a:rPr>
              <a:t>that</a:t>
            </a:r>
            <a:r>
              <a:rPr lang="nl-NL" sz="2000" dirty="0">
                <a:solidFill>
                  <a:srgbClr val="FFFFFF"/>
                </a:solidFill>
              </a:rPr>
              <a:t> is </a:t>
            </a:r>
            <a:r>
              <a:rPr lang="nl-NL" sz="2000" dirty="0" err="1">
                <a:solidFill>
                  <a:srgbClr val="FFFFFF"/>
                </a:solidFill>
              </a:rPr>
              <a:t>immutable</a:t>
            </a:r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r>
              <a:rPr lang="nl-NL" sz="2000" dirty="0" err="1">
                <a:solidFill>
                  <a:srgbClr val="FFFFFF"/>
                </a:solidFill>
              </a:rPr>
              <a:t>where</a:t>
            </a:r>
            <a:r>
              <a:rPr lang="nl-NL" sz="2000" dirty="0">
                <a:solidFill>
                  <a:srgbClr val="FFFFFF"/>
                </a:solidFill>
              </a:rPr>
              <a:t> (a </a:t>
            </a:r>
            <a:r>
              <a:rPr lang="nl-NL" sz="2000" dirty="0" err="1">
                <a:solidFill>
                  <a:srgbClr val="FFFFFF"/>
                </a:solidFill>
              </a:rPr>
              <a:t>network</a:t>
            </a:r>
            <a:r>
              <a:rPr lang="nl-NL" sz="2000" dirty="0">
                <a:solidFill>
                  <a:srgbClr val="FFFFFF"/>
                </a:solidFill>
              </a:rPr>
              <a:t> of) computers </a:t>
            </a:r>
            <a:r>
              <a:rPr lang="nl-NL" sz="2000" dirty="0" err="1">
                <a:solidFill>
                  <a:srgbClr val="FFFFFF"/>
                </a:solidFill>
              </a:rPr>
              <a:t>verifies</a:t>
            </a:r>
            <a:r>
              <a:rPr lang="nl-NL" sz="2000" dirty="0">
                <a:solidFill>
                  <a:srgbClr val="FFFFFF"/>
                </a:solidFill>
              </a:rPr>
              <a:t> transactions</a:t>
            </a:r>
          </a:p>
          <a:p>
            <a:endParaRPr lang="nl-NL" sz="2000" dirty="0">
              <a:solidFill>
                <a:srgbClr val="FFFFFF"/>
              </a:solidFill>
            </a:endParaRPr>
          </a:p>
          <a:p>
            <a:r>
              <a:rPr lang="nl-NL" sz="2000" b="1" dirty="0" err="1">
                <a:solidFill>
                  <a:srgbClr val="FFFFFF"/>
                </a:solidFill>
              </a:rPr>
              <a:t>by</a:t>
            </a:r>
            <a:r>
              <a:rPr lang="nl-NL" sz="2000" b="1" dirty="0">
                <a:solidFill>
                  <a:srgbClr val="FFFFFF"/>
                </a:solidFill>
              </a:rPr>
              <a:t> a </a:t>
            </a:r>
            <a:r>
              <a:rPr lang="nl-NL" sz="2000" b="1" dirty="0" err="1">
                <a:solidFill>
                  <a:srgbClr val="FFFFFF"/>
                </a:solidFill>
              </a:rPr>
              <a:t>commonly</a:t>
            </a:r>
            <a:r>
              <a:rPr lang="nl-NL" sz="2000" b="1" dirty="0">
                <a:solidFill>
                  <a:srgbClr val="FFFFFF"/>
                </a:solidFill>
              </a:rPr>
              <a:t> </a:t>
            </a:r>
            <a:r>
              <a:rPr lang="nl-NL" sz="2000" b="1" dirty="0" err="1">
                <a:solidFill>
                  <a:srgbClr val="FFFFFF"/>
                </a:solidFill>
              </a:rPr>
              <a:t>agreed</a:t>
            </a:r>
            <a:r>
              <a:rPr lang="nl-NL" sz="2000" b="1" dirty="0">
                <a:solidFill>
                  <a:srgbClr val="FFFFFF"/>
                </a:solidFill>
              </a:rPr>
              <a:t> set of </a:t>
            </a:r>
            <a:r>
              <a:rPr lang="nl-NL" sz="2000" b="1" dirty="0" err="1">
                <a:solidFill>
                  <a:srgbClr val="FFFFFF"/>
                </a:solidFill>
              </a:rPr>
              <a:t>agreements</a:t>
            </a:r>
            <a:endParaRPr lang="nl-NL" sz="2000" b="1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73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8-01-16 om 05.5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799" y="597128"/>
            <a:ext cx="7772400" cy="1470025"/>
          </a:xfrm>
        </p:spPr>
        <p:txBody>
          <a:bodyPr/>
          <a:lstStyle/>
          <a:p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By</a:t>
            </a:r>
            <a:r>
              <a:rPr lang="nl-NL" dirty="0">
                <a:solidFill>
                  <a:srgbClr val="FFFFFF"/>
                </a:solidFill>
              </a:rPr>
              <a:t> a protocol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45A72E4-F52E-7346-8FD9-EE566DC22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450" y="2104368"/>
            <a:ext cx="5173097" cy="412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85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8-01-16 om 05.5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837177"/>
            <a:ext cx="9144000" cy="1470025"/>
          </a:xfrm>
        </p:spPr>
        <p:txBody>
          <a:bodyPr/>
          <a:lstStyle/>
          <a:p>
            <a:r>
              <a:rPr lang="nl-NL" dirty="0">
                <a:solidFill>
                  <a:srgbClr val="FFFFFF"/>
                </a:solidFill>
              </a:rPr>
              <a:t>Blockchain = a trustmachine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0" y="2596911"/>
            <a:ext cx="9144000" cy="3912377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FFFFFF"/>
                </a:solidFill>
              </a:rPr>
              <a:t>A </a:t>
            </a:r>
            <a:r>
              <a:rPr lang="nl-NL" sz="2000" dirty="0" err="1">
                <a:solidFill>
                  <a:srgbClr val="FFFFFF"/>
                </a:solidFill>
              </a:rPr>
              <a:t>distributed</a:t>
            </a:r>
            <a:r>
              <a:rPr lang="nl-NL" sz="2000" dirty="0">
                <a:solidFill>
                  <a:srgbClr val="FFFFFF"/>
                </a:solidFill>
              </a:rPr>
              <a:t> </a:t>
            </a:r>
            <a:r>
              <a:rPr lang="nl-NL" sz="2000" dirty="0" err="1">
                <a:solidFill>
                  <a:srgbClr val="FFFFFF"/>
                </a:solidFill>
              </a:rPr>
              <a:t>ledger</a:t>
            </a:r>
            <a:r>
              <a:rPr lang="nl-NL" sz="2000" dirty="0">
                <a:solidFill>
                  <a:srgbClr val="FFFFFF"/>
                </a:solidFill>
              </a:rPr>
              <a:t> </a:t>
            </a:r>
          </a:p>
          <a:p>
            <a:endParaRPr lang="nl-NL" sz="2000" dirty="0">
              <a:solidFill>
                <a:srgbClr val="FFFFFF"/>
              </a:solidFill>
            </a:endParaRPr>
          </a:p>
          <a:p>
            <a:r>
              <a:rPr lang="nl-NL" sz="2000" dirty="0" err="1">
                <a:solidFill>
                  <a:srgbClr val="FFFFFF"/>
                </a:solidFill>
              </a:rPr>
              <a:t>with</a:t>
            </a:r>
            <a:r>
              <a:rPr lang="nl-NL" sz="2000" dirty="0">
                <a:solidFill>
                  <a:srgbClr val="FFFFFF"/>
                </a:solidFill>
              </a:rPr>
              <a:t> a shared single source of </a:t>
            </a:r>
            <a:r>
              <a:rPr lang="nl-NL" sz="2000" dirty="0" err="1">
                <a:solidFill>
                  <a:srgbClr val="FFFFFF"/>
                </a:solidFill>
              </a:rPr>
              <a:t>truth</a:t>
            </a:r>
            <a:r>
              <a:rPr lang="nl-NL" sz="2000" dirty="0">
                <a:solidFill>
                  <a:srgbClr val="FFFFFF"/>
                </a:solidFill>
              </a:rPr>
              <a:t> (time / form)</a:t>
            </a:r>
          </a:p>
          <a:p>
            <a:endParaRPr lang="nl-NL" sz="2000" dirty="0">
              <a:solidFill>
                <a:srgbClr val="FFFFFF"/>
              </a:solidFill>
            </a:endParaRPr>
          </a:p>
          <a:p>
            <a:r>
              <a:rPr lang="nl-NL" sz="2000" dirty="0" err="1">
                <a:solidFill>
                  <a:srgbClr val="FFFFFF"/>
                </a:solidFill>
              </a:rPr>
              <a:t>that</a:t>
            </a:r>
            <a:r>
              <a:rPr lang="nl-NL" sz="2000" dirty="0">
                <a:solidFill>
                  <a:srgbClr val="FFFFFF"/>
                </a:solidFill>
              </a:rPr>
              <a:t> is </a:t>
            </a:r>
            <a:r>
              <a:rPr lang="nl-NL" sz="2000" dirty="0" err="1">
                <a:solidFill>
                  <a:srgbClr val="FFFFFF"/>
                </a:solidFill>
              </a:rPr>
              <a:t>immutable</a:t>
            </a:r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r>
              <a:rPr lang="nl-NL" sz="2000" dirty="0" err="1">
                <a:solidFill>
                  <a:srgbClr val="FFFFFF"/>
                </a:solidFill>
              </a:rPr>
              <a:t>where</a:t>
            </a:r>
            <a:r>
              <a:rPr lang="nl-NL" sz="2000" dirty="0">
                <a:solidFill>
                  <a:srgbClr val="FFFFFF"/>
                </a:solidFill>
              </a:rPr>
              <a:t> (a </a:t>
            </a:r>
            <a:r>
              <a:rPr lang="nl-NL" sz="2000" dirty="0" err="1">
                <a:solidFill>
                  <a:srgbClr val="FFFFFF"/>
                </a:solidFill>
              </a:rPr>
              <a:t>network</a:t>
            </a:r>
            <a:r>
              <a:rPr lang="nl-NL" sz="2000" dirty="0">
                <a:solidFill>
                  <a:srgbClr val="FFFFFF"/>
                </a:solidFill>
              </a:rPr>
              <a:t> of) computers </a:t>
            </a:r>
            <a:r>
              <a:rPr lang="nl-NL" sz="2000" dirty="0" err="1">
                <a:solidFill>
                  <a:srgbClr val="FFFFFF"/>
                </a:solidFill>
              </a:rPr>
              <a:t>verifies</a:t>
            </a:r>
            <a:r>
              <a:rPr lang="nl-NL" sz="2000" dirty="0">
                <a:solidFill>
                  <a:srgbClr val="FFFFFF"/>
                </a:solidFill>
              </a:rPr>
              <a:t> transactions</a:t>
            </a:r>
          </a:p>
          <a:p>
            <a:endParaRPr lang="nl-NL" sz="2000" dirty="0">
              <a:solidFill>
                <a:srgbClr val="FFFFFF"/>
              </a:solidFill>
            </a:endParaRPr>
          </a:p>
          <a:p>
            <a:r>
              <a:rPr lang="nl-NL" sz="2000" dirty="0" err="1">
                <a:solidFill>
                  <a:srgbClr val="FFFFFF"/>
                </a:solidFill>
              </a:rPr>
              <a:t>by</a:t>
            </a:r>
            <a:r>
              <a:rPr lang="nl-NL" sz="2000" dirty="0">
                <a:solidFill>
                  <a:srgbClr val="FFFFFF"/>
                </a:solidFill>
              </a:rPr>
              <a:t> a </a:t>
            </a:r>
            <a:r>
              <a:rPr lang="nl-NL" sz="2000" dirty="0" err="1">
                <a:solidFill>
                  <a:srgbClr val="FFFFFF"/>
                </a:solidFill>
              </a:rPr>
              <a:t>commonly</a:t>
            </a:r>
            <a:r>
              <a:rPr lang="nl-NL" sz="2000" dirty="0">
                <a:solidFill>
                  <a:srgbClr val="FFFFFF"/>
                </a:solidFill>
              </a:rPr>
              <a:t> </a:t>
            </a:r>
            <a:r>
              <a:rPr lang="nl-NL" sz="2000" dirty="0" err="1">
                <a:solidFill>
                  <a:srgbClr val="FFFFFF"/>
                </a:solidFill>
              </a:rPr>
              <a:t>agreed</a:t>
            </a:r>
            <a:r>
              <a:rPr lang="nl-NL" sz="2000" dirty="0">
                <a:solidFill>
                  <a:srgbClr val="FFFFFF"/>
                </a:solidFill>
              </a:rPr>
              <a:t> set of </a:t>
            </a:r>
            <a:r>
              <a:rPr lang="nl-NL" sz="2000" dirty="0" err="1">
                <a:solidFill>
                  <a:srgbClr val="FFFFFF"/>
                </a:solidFill>
              </a:rPr>
              <a:t>agreements</a:t>
            </a:r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363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8-01-16 om 05.5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837177"/>
            <a:ext cx="7772400" cy="1470025"/>
          </a:xfrm>
        </p:spPr>
        <p:txBody>
          <a:bodyPr/>
          <a:lstStyle/>
          <a:p>
            <a:r>
              <a:rPr lang="nl-NL" dirty="0">
                <a:solidFill>
                  <a:srgbClr val="FFFFFF"/>
                </a:solidFill>
              </a:rPr>
              <a:t>Blockchain = a trustmachine 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0" y="2596911"/>
            <a:ext cx="9144000" cy="3912377"/>
          </a:xfrm>
        </p:spPr>
        <p:txBody>
          <a:bodyPr>
            <a:normAutofit/>
          </a:bodyPr>
          <a:lstStyle/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1175343-994B-C744-9B16-58383343D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932" y="2307202"/>
            <a:ext cx="6459020" cy="322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68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8-01-16 om 05.5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571363"/>
            <a:ext cx="7772400" cy="1470025"/>
          </a:xfrm>
        </p:spPr>
        <p:txBody>
          <a:bodyPr>
            <a:normAutofit fontScale="90000"/>
          </a:bodyPr>
          <a:lstStyle/>
          <a:p>
            <a:br>
              <a:rPr lang="nl-NL" dirty="0">
                <a:solidFill>
                  <a:srgbClr val="FFFFFF"/>
                </a:solidFill>
              </a:rPr>
            </a:br>
            <a:br>
              <a:rPr lang="nl-NL" dirty="0">
                <a:solidFill>
                  <a:srgbClr val="FFFFFF"/>
                </a:solidFill>
              </a:rPr>
            </a:br>
            <a:br>
              <a:rPr lang="nl-NL" dirty="0">
                <a:solidFill>
                  <a:srgbClr val="FFFFFF"/>
                </a:solidFill>
              </a:rPr>
            </a:br>
            <a:br>
              <a:rPr lang="nl-NL" dirty="0">
                <a:solidFill>
                  <a:srgbClr val="FFFFFF"/>
                </a:solidFill>
              </a:rPr>
            </a:br>
            <a:br>
              <a:rPr lang="nl-NL" dirty="0">
                <a:solidFill>
                  <a:srgbClr val="FFFFFF"/>
                </a:solidFill>
              </a:rPr>
            </a:br>
            <a:br>
              <a:rPr lang="nl-NL" dirty="0">
                <a:solidFill>
                  <a:srgbClr val="FFFFFF"/>
                </a:solidFill>
              </a:rPr>
            </a:br>
            <a:r>
              <a:rPr lang="nl-NL" dirty="0" err="1">
                <a:solidFill>
                  <a:srgbClr val="FFFFFF"/>
                </a:solidFill>
              </a:rPr>
              <a:t>Consequences</a:t>
            </a:r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508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8-01-16 om 05.5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1506" y="0"/>
            <a:ext cx="8452885" cy="6858000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rgbClr val="FFFFFF"/>
                </a:solidFill>
              </a:rPr>
              <a:t>In </a:t>
            </a:r>
            <a:r>
              <a:rPr lang="nl-NL" sz="3600" dirty="0" err="1">
                <a:solidFill>
                  <a:srgbClr val="FFFFFF"/>
                </a:solidFill>
              </a:rPr>
              <a:t>our</a:t>
            </a:r>
            <a:r>
              <a:rPr lang="nl-NL" sz="3600" dirty="0">
                <a:solidFill>
                  <a:srgbClr val="FFFFFF"/>
                </a:solidFill>
              </a:rPr>
              <a:t> </a:t>
            </a:r>
            <a:r>
              <a:rPr lang="nl-NL" sz="3600" dirty="0" err="1">
                <a:solidFill>
                  <a:srgbClr val="FFFFFF"/>
                </a:solidFill>
              </a:rPr>
              <a:t>industrialized</a:t>
            </a:r>
            <a:r>
              <a:rPr lang="nl-NL" sz="3600" dirty="0">
                <a:solidFill>
                  <a:srgbClr val="FFFFFF"/>
                </a:solidFill>
              </a:rPr>
              <a:t> society trust</a:t>
            </a:r>
            <a:br>
              <a:rPr lang="nl-NL" sz="3600" dirty="0">
                <a:solidFill>
                  <a:srgbClr val="FFFFFF"/>
                </a:solidFill>
              </a:rPr>
            </a:br>
            <a:r>
              <a:rPr lang="nl-NL" sz="3600" dirty="0">
                <a:solidFill>
                  <a:srgbClr val="FFFFFF"/>
                </a:solidFill>
              </a:rPr>
              <a:t> is </a:t>
            </a:r>
            <a:r>
              <a:rPr lang="nl-NL" sz="3600" dirty="0" err="1">
                <a:solidFill>
                  <a:srgbClr val="FFFFFF"/>
                </a:solidFill>
              </a:rPr>
              <a:t>governed</a:t>
            </a:r>
            <a:r>
              <a:rPr lang="nl-NL" sz="3600" dirty="0">
                <a:solidFill>
                  <a:srgbClr val="FFFFFF"/>
                </a:solidFill>
              </a:rPr>
              <a:t> in </a:t>
            </a:r>
            <a:r>
              <a:rPr lang="nl-NL" sz="3600" dirty="0" err="1">
                <a:solidFill>
                  <a:srgbClr val="FFFFFF"/>
                </a:solidFill>
              </a:rPr>
              <a:t>democracies</a:t>
            </a:r>
            <a:r>
              <a:rPr lang="nl-NL" sz="3600" dirty="0">
                <a:solidFill>
                  <a:srgbClr val="FFFFFF"/>
                </a:solidFill>
              </a:rPr>
              <a:t> </a:t>
            </a:r>
            <a:r>
              <a:rPr lang="nl-NL" sz="3600" dirty="0" err="1">
                <a:solidFill>
                  <a:srgbClr val="FFFFFF"/>
                </a:solidFill>
              </a:rPr>
              <a:t>by</a:t>
            </a:r>
            <a:r>
              <a:rPr lang="nl-NL" sz="3600" dirty="0">
                <a:solidFill>
                  <a:srgbClr val="FFFFFF"/>
                </a:solidFill>
              </a:rPr>
              <a:t> public </a:t>
            </a:r>
            <a:r>
              <a:rPr lang="nl-NL" sz="3600" dirty="0" err="1">
                <a:solidFill>
                  <a:srgbClr val="FFFFFF"/>
                </a:solidFill>
              </a:rPr>
              <a:t>and</a:t>
            </a:r>
            <a:r>
              <a:rPr lang="nl-NL" sz="3600" dirty="0">
                <a:solidFill>
                  <a:srgbClr val="FFFFFF"/>
                </a:solidFill>
              </a:rPr>
              <a:t> private (trans)</a:t>
            </a:r>
            <a:r>
              <a:rPr lang="nl-NL" sz="3600" dirty="0" err="1">
                <a:solidFill>
                  <a:srgbClr val="FFFFFF"/>
                </a:solidFill>
              </a:rPr>
              <a:t>national</a:t>
            </a:r>
            <a:r>
              <a:rPr lang="nl-NL" sz="3600" dirty="0">
                <a:solidFill>
                  <a:srgbClr val="FFFFFF"/>
                </a:solidFill>
              </a:rPr>
              <a:t> </a:t>
            </a:r>
            <a:r>
              <a:rPr lang="nl-NL" sz="3600" dirty="0" err="1">
                <a:solidFill>
                  <a:srgbClr val="FFFFFF"/>
                </a:solidFill>
              </a:rPr>
              <a:t>institutions</a:t>
            </a:r>
            <a:br>
              <a:rPr lang="nl-NL" sz="3600" dirty="0">
                <a:solidFill>
                  <a:srgbClr val="FFFFFF"/>
                </a:solidFill>
              </a:rPr>
            </a:br>
            <a:br>
              <a:rPr lang="nl-NL" sz="3600" dirty="0">
                <a:solidFill>
                  <a:srgbClr val="FFFFFF"/>
                </a:solidFill>
              </a:rPr>
            </a:br>
            <a:r>
              <a:rPr lang="nl-NL" sz="3600" dirty="0" err="1">
                <a:solidFill>
                  <a:srgbClr val="FFFFFF"/>
                </a:solidFill>
              </a:rPr>
              <a:t>Functioning</a:t>
            </a:r>
            <a:r>
              <a:rPr lang="nl-NL" sz="3600" dirty="0">
                <a:solidFill>
                  <a:srgbClr val="FFFFFF"/>
                </a:solidFill>
              </a:rPr>
              <a:t> as </a:t>
            </a:r>
            <a:r>
              <a:rPr lang="nl-NL" sz="3600" dirty="0" err="1">
                <a:solidFill>
                  <a:srgbClr val="FFFFFF"/>
                </a:solidFill>
              </a:rPr>
              <a:t>middlemen</a:t>
            </a:r>
            <a:r>
              <a:rPr lang="nl-NL" sz="3600" dirty="0">
                <a:solidFill>
                  <a:srgbClr val="FFFFFF"/>
                </a:solidFill>
              </a:rPr>
              <a:t> </a:t>
            </a:r>
            <a:r>
              <a:rPr lang="nl-NL" sz="3600" dirty="0" err="1">
                <a:solidFill>
                  <a:srgbClr val="FFFFFF"/>
                </a:solidFill>
              </a:rPr>
              <a:t>distributing</a:t>
            </a:r>
            <a:r>
              <a:rPr lang="nl-NL" sz="3600" dirty="0">
                <a:solidFill>
                  <a:srgbClr val="FFFFFF"/>
                </a:solidFill>
              </a:rPr>
              <a:t> money, power, information etc. </a:t>
            </a:r>
            <a:br>
              <a:rPr lang="nl-NL" dirty="0">
                <a:solidFill>
                  <a:srgbClr val="FFFFFF"/>
                </a:solidFill>
              </a:rPr>
            </a:br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181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8-01-16 om 05.5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D27B320-4387-9645-A406-317E13DD9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04" y="660643"/>
            <a:ext cx="8183192" cy="553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79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8-01-16 om 05.5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571363"/>
            <a:ext cx="7772400" cy="1470025"/>
          </a:xfrm>
        </p:spPr>
        <p:txBody>
          <a:bodyPr/>
          <a:lstStyle/>
          <a:p>
            <a:r>
              <a:rPr lang="nl-NL" i="1" dirty="0">
                <a:solidFill>
                  <a:srgbClr val="FFFFFF"/>
                </a:solidFill>
              </a:rPr>
              <a:t>A different </a:t>
            </a:r>
            <a:r>
              <a:rPr lang="nl-NL" i="1" dirty="0" err="1">
                <a:solidFill>
                  <a:srgbClr val="FFFFFF"/>
                </a:solidFill>
              </a:rPr>
              <a:t>ballgame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DBD941C-698C-3244-B40D-1E7B5CC71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079" y="1946987"/>
            <a:ext cx="4118887" cy="411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09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8-01-16 om 05.5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3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" y="1998921"/>
            <a:ext cx="9144000" cy="2232837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rgbClr val="FFFFFF"/>
                </a:solidFill>
              </a:rPr>
              <a:t>Blockchain </a:t>
            </a:r>
            <a:r>
              <a:rPr lang="nl-NL" sz="4000" dirty="0" err="1">
                <a:solidFill>
                  <a:srgbClr val="FFFFFF"/>
                </a:solidFill>
              </a:rPr>
              <a:t>can</a:t>
            </a:r>
            <a:r>
              <a:rPr lang="nl-NL" sz="4000" dirty="0">
                <a:solidFill>
                  <a:srgbClr val="FFFFFF"/>
                </a:solidFill>
              </a:rPr>
              <a:t> make </a:t>
            </a:r>
            <a:r>
              <a:rPr lang="nl-NL" sz="4000" dirty="0" err="1">
                <a:solidFill>
                  <a:srgbClr val="FFFFFF"/>
                </a:solidFill>
              </a:rPr>
              <a:t>people</a:t>
            </a:r>
            <a:r>
              <a:rPr lang="nl-NL" sz="4000" dirty="0">
                <a:solidFill>
                  <a:srgbClr val="FFFFFF"/>
                </a:solidFill>
              </a:rPr>
              <a:t> </a:t>
            </a:r>
            <a:r>
              <a:rPr lang="nl-NL" sz="4000" dirty="0" err="1">
                <a:solidFill>
                  <a:srgbClr val="FFFFFF"/>
                </a:solidFill>
              </a:rPr>
              <a:t>coöperate</a:t>
            </a:r>
            <a:r>
              <a:rPr lang="nl-NL" sz="4000" dirty="0">
                <a:solidFill>
                  <a:srgbClr val="FFFFFF"/>
                </a:solidFill>
              </a:rPr>
              <a:t> at </a:t>
            </a:r>
            <a:r>
              <a:rPr lang="nl-NL" sz="4000" dirty="0" err="1">
                <a:solidFill>
                  <a:srgbClr val="FFFFFF"/>
                </a:solidFill>
              </a:rPr>
              <a:t>an</a:t>
            </a:r>
            <a:r>
              <a:rPr lang="nl-NL" sz="4000" dirty="0">
                <a:solidFill>
                  <a:srgbClr val="FFFFFF"/>
                </a:solidFill>
              </a:rPr>
              <a:t> </a:t>
            </a:r>
            <a:r>
              <a:rPr lang="nl-NL" sz="4000" dirty="0" err="1">
                <a:solidFill>
                  <a:srgbClr val="FFFFFF"/>
                </a:solidFill>
              </a:rPr>
              <a:t>unprecendented</a:t>
            </a:r>
            <a:r>
              <a:rPr lang="nl-NL" sz="4000" dirty="0">
                <a:solidFill>
                  <a:srgbClr val="FFFFFF"/>
                </a:solidFill>
              </a:rPr>
              <a:t> </a:t>
            </a:r>
            <a:r>
              <a:rPr lang="nl-NL" sz="4000" dirty="0" err="1">
                <a:solidFill>
                  <a:srgbClr val="FFFFFF"/>
                </a:solidFill>
              </a:rPr>
              <a:t>scale</a:t>
            </a:r>
            <a:r>
              <a:rPr lang="nl-NL" sz="4000" dirty="0">
                <a:solidFill>
                  <a:srgbClr val="FFFFFF"/>
                </a:solidFill>
              </a:rPr>
              <a:t> </a:t>
            </a:r>
            <a:r>
              <a:rPr lang="nl-NL" sz="4000" dirty="0" err="1">
                <a:solidFill>
                  <a:srgbClr val="FFFFFF"/>
                </a:solidFill>
              </a:rPr>
              <a:t>and</a:t>
            </a:r>
            <a:r>
              <a:rPr lang="nl-NL" sz="4000" dirty="0">
                <a:solidFill>
                  <a:srgbClr val="FFFFFF"/>
                </a:solidFill>
              </a:rPr>
              <a:t> in </a:t>
            </a:r>
            <a:r>
              <a:rPr lang="nl-NL" sz="4000" dirty="0" err="1">
                <a:solidFill>
                  <a:srgbClr val="FFFFFF"/>
                </a:solidFill>
              </a:rPr>
              <a:t>unprecedented</a:t>
            </a:r>
            <a:r>
              <a:rPr lang="nl-NL" sz="4000" dirty="0">
                <a:solidFill>
                  <a:srgbClr val="FFFFFF"/>
                </a:solidFill>
              </a:rPr>
              <a:t> </a:t>
            </a:r>
            <a:r>
              <a:rPr lang="nl-NL" sz="4000" dirty="0" err="1">
                <a:solidFill>
                  <a:srgbClr val="FFFFFF"/>
                </a:solidFill>
              </a:rPr>
              <a:t>forms</a:t>
            </a:r>
            <a:endParaRPr lang="nl-NL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24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8-01-16 om 05.5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0" y="2596911"/>
            <a:ext cx="9144000" cy="3912377"/>
          </a:xfrm>
        </p:spPr>
        <p:txBody>
          <a:bodyPr>
            <a:normAutofit/>
          </a:bodyPr>
          <a:lstStyle/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BB6D84A-C445-844C-AF89-300AC8AF0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40" y="1169583"/>
            <a:ext cx="8485202" cy="462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17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8-01-16 om 05.5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837177"/>
            <a:ext cx="7772400" cy="1470025"/>
          </a:xfrm>
        </p:spPr>
        <p:txBody>
          <a:bodyPr/>
          <a:lstStyle/>
          <a:p>
            <a:r>
              <a:rPr lang="nl-NL" dirty="0">
                <a:solidFill>
                  <a:srgbClr val="FFFFFF"/>
                </a:solidFill>
              </a:rPr>
              <a:t>Out of </a:t>
            </a:r>
            <a:r>
              <a:rPr lang="nl-NL" dirty="0" err="1">
                <a:solidFill>
                  <a:srgbClr val="FFFFFF"/>
                </a:solidFill>
              </a:rPr>
              <a:t>the</a:t>
            </a:r>
            <a:r>
              <a:rPr lang="nl-NL" dirty="0">
                <a:solidFill>
                  <a:srgbClr val="FFFFFF"/>
                </a:solidFill>
              </a:rPr>
              <a:t> Trustmachine </a:t>
            </a:r>
            <a:r>
              <a:rPr lang="nl-NL" dirty="0" err="1">
                <a:solidFill>
                  <a:srgbClr val="FFFFFF"/>
                </a:solidFill>
              </a:rPr>
              <a:t>comes</a:t>
            </a:r>
            <a:r>
              <a:rPr lang="nl-NL" dirty="0">
                <a:solidFill>
                  <a:srgbClr val="FFFFFF"/>
                </a:solidFill>
              </a:rPr>
              <a:t> a </a:t>
            </a:r>
            <a:r>
              <a:rPr lang="nl-NL" dirty="0" err="1">
                <a:solidFill>
                  <a:srgbClr val="FFFFFF"/>
                </a:solidFill>
              </a:rPr>
              <a:t>world</a:t>
            </a:r>
            <a:r>
              <a:rPr lang="nl-NL" dirty="0">
                <a:solidFill>
                  <a:srgbClr val="FFFFFF"/>
                </a:solidFill>
              </a:rPr>
              <a:t> without </a:t>
            </a:r>
            <a:r>
              <a:rPr lang="nl-NL" dirty="0" err="1">
                <a:solidFill>
                  <a:srgbClr val="FFFFFF"/>
                </a:solidFill>
              </a:rPr>
              <a:t>middleman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685800" y="2409585"/>
            <a:ext cx="7772400" cy="2999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1600" dirty="0">
              <a:solidFill>
                <a:srgbClr val="FFFFFF"/>
              </a:solidFill>
            </a:endParaRPr>
          </a:p>
          <a:p>
            <a:r>
              <a:rPr lang="nl-NL" sz="1600" dirty="0">
                <a:solidFill>
                  <a:srgbClr val="FFFFFF"/>
                </a:solidFill>
              </a:rPr>
              <a:t>Banking</a:t>
            </a:r>
            <a:r>
              <a:rPr lang="nl-NL" sz="1600" i="1" dirty="0">
                <a:solidFill>
                  <a:srgbClr val="FFFFFF"/>
                </a:solidFill>
              </a:rPr>
              <a:t> – </a:t>
            </a:r>
            <a:r>
              <a:rPr lang="nl-NL" sz="1600" dirty="0" err="1">
                <a:solidFill>
                  <a:srgbClr val="FFFFFF"/>
                </a:solidFill>
              </a:rPr>
              <a:t>Moneytransfers</a:t>
            </a:r>
            <a:endParaRPr lang="nl-NL" sz="1600" dirty="0">
              <a:solidFill>
                <a:srgbClr val="FFFFFF"/>
              </a:solidFill>
            </a:endParaRPr>
          </a:p>
          <a:p>
            <a:r>
              <a:rPr lang="nl-NL" sz="1600" dirty="0">
                <a:solidFill>
                  <a:srgbClr val="FFFFFF"/>
                </a:solidFill>
              </a:rPr>
              <a:t>Accountancy - </a:t>
            </a:r>
            <a:r>
              <a:rPr lang="nl-NL" sz="1600" dirty="0" err="1">
                <a:solidFill>
                  <a:srgbClr val="FFFFFF"/>
                </a:solidFill>
              </a:rPr>
              <a:t>Supervision</a:t>
            </a:r>
            <a:r>
              <a:rPr lang="nl-NL" sz="1600" dirty="0">
                <a:solidFill>
                  <a:srgbClr val="FFFFFF"/>
                </a:solidFill>
              </a:rPr>
              <a:t> </a:t>
            </a:r>
          </a:p>
          <a:p>
            <a:r>
              <a:rPr lang="nl-NL" sz="1600" dirty="0" err="1">
                <a:solidFill>
                  <a:srgbClr val="FFFFFF"/>
                </a:solidFill>
              </a:rPr>
              <a:t>Housing</a:t>
            </a:r>
            <a:r>
              <a:rPr lang="nl-NL" sz="1600" dirty="0">
                <a:solidFill>
                  <a:srgbClr val="FFFFFF"/>
                </a:solidFill>
              </a:rPr>
              <a:t> – Real </a:t>
            </a:r>
            <a:r>
              <a:rPr lang="nl-NL" sz="1600" dirty="0" err="1">
                <a:solidFill>
                  <a:srgbClr val="FFFFFF"/>
                </a:solidFill>
              </a:rPr>
              <a:t>Estate</a:t>
            </a:r>
            <a:r>
              <a:rPr lang="nl-NL" sz="1600" dirty="0">
                <a:solidFill>
                  <a:srgbClr val="FFFFFF"/>
                </a:solidFill>
              </a:rPr>
              <a:t> </a:t>
            </a:r>
            <a:r>
              <a:rPr lang="nl-NL" sz="1600" dirty="0" err="1">
                <a:solidFill>
                  <a:srgbClr val="FFFFFF"/>
                </a:solidFill>
              </a:rPr>
              <a:t>Agents</a:t>
            </a:r>
            <a:r>
              <a:rPr lang="nl-NL" sz="1600" dirty="0">
                <a:solidFill>
                  <a:srgbClr val="FFFFFF"/>
                </a:solidFill>
              </a:rPr>
              <a:t> / </a:t>
            </a:r>
            <a:r>
              <a:rPr lang="nl-NL" sz="1600" dirty="0" err="1">
                <a:solidFill>
                  <a:srgbClr val="FFFFFF"/>
                </a:solidFill>
              </a:rPr>
              <a:t>Notaries</a:t>
            </a:r>
            <a:endParaRPr lang="nl-NL" sz="1600" dirty="0">
              <a:solidFill>
                <a:srgbClr val="FFFFFF"/>
              </a:solidFill>
            </a:endParaRPr>
          </a:p>
          <a:p>
            <a:r>
              <a:rPr lang="nl-NL" sz="1600" dirty="0" err="1">
                <a:solidFill>
                  <a:srgbClr val="FFFFFF"/>
                </a:solidFill>
              </a:rPr>
              <a:t>Government</a:t>
            </a:r>
            <a:r>
              <a:rPr lang="nl-NL" sz="1600" dirty="0">
                <a:solidFill>
                  <a:srgbClr val="FFFFFF"/>
                </a:solidFill>
              </a:rPr>
              <a:t> - </a:t>
            </a:r>
            <a:r>
              <a:rPr lang="nl-NL" sz="1600" dirty="0" err="1">
                <a:solidFill>
                  <a:srgbClr val="FFFFFF"/>
                </a:solidFill>
              </a:rPr>
              <a:t>Voting</a:t>
            </a:r>
            <a:endParaRPr lang="nl-NL" sz="1600" dirty="0">
              <a:solidFill>
                <a:srgbClr val="FFFFFF"/>
              </a:solidFill>
            </a:endParaRPr>
          </a:p>
          <a:p>
            <a:r>
              <a:rPr lang="nl-NL" sz="1600" dirty="0" err="1">
                <a:solidFill>
                  <a:srgbClr val="FFFFFF"/>
                </a:solidFill>
              </a:rPr>
              <a:t>Law</a:t>
            </a:r>
            <a:r>
              <a:rPr lang="nl-NL" sz="1600" dirty="0">
                <a:solidFill>
                  <a:srgbClr val="FFFFFF"/>
                </a:solidFill>
              </a:rPr>
              <a:t> - </a:t>
            </a:r>
            <a:r>
              <a:rPr lang="nl-NL" sz="1600" dirty="0" err="1">
                <a:solidFill>
                  <a:srgbClr val="FFFFFF"/>
                </a:solidFill>
              </a:rPr>
              <a:t>Contracts</a:t>
            </a:r>
            <a:r>
              <a:rPr lang="nl-NL" sz="1600" dirty="0">
                <a:solidFill>
                  <a:srgbClr val="FFFFFF"/>
                </a:solidFill>
              </a:rPr>
              <a:t> </a:t>
            </a:r>
          </a:p>
          <a:p>
            <a:r>
              <a:rPr lang="nl-NL" sz="1600" dirty="0" err="1">
                <a:solidFill>
                  <a:srgbClr val="FFFFFF"/>
                </a:solidFill>
              </a:rPr>
              <a:t>Education</a:t>
            </a:r>
            <a:r>
              <a:rPr lang="nl-NL" sz="1600" dirty="0">
                <a:solidFill>
                  <a:srgbClr val="FFFFFF"/>
                </a:solidFill>
              </a:rPr>
              <a:t> – </a:t>
            </a:r>
            <a:r>
              <a:rPr lang="nl-NL" sz="1600" dirty="0" err="1">
                <a:solidFill>
                  <a:srgbClr val="FFFFFF"/>
                </a:solidFill>
              </a:rPr>
              <a:t>degrees</a:t>
            </a:r>
            <a:r>
              <a:rPr lang="nl-NL" sz="1600" dirty="0">
                <a:solidFill>
                  <a:srgbClr val="FFFFFF"/>
                </a:solidFill>
              </a:rPr>
              <a:t> </a:t>
            </a:r>
          </a:p>
          <a:p>
            <a:r>
              <a:rPr lang="nl-NL" sz="1600" dirty="0" err="1">
                <a:solidFill>
                  <a:srgbClr val="FFFFFF"/>
                </a:solidFill>
              </a:rPr>
              <a:t>Journalism</a:t>
            </a:r>
            <a:r>
              <a:rPr lang="nl-NL" sz="1600" dirty="0">
                <a:solidFill>
                  <a:srgbClr val="FFFFFF"/>
                </a:solidFill>
              </a:rPr>
              <a:t> – </a:t>
            </a:r>
            <a:r>
              <a:rPr lang="nl-NL" sz="1600" dirty="0" err="1">
                <a:solidFill>
                  <a:srgbClr val="FFFFFF"/>
                </a:solidFill>
              </a:rPr>
              <a:t>Ownership</a:t>
            </a:r>
            <a:r>
              <a:rPr lang="nl-NL" sz="1600" dirty="0">
                <a:solidFill>
                  <a:srgbClr val="FFFFFF"/>
                </a:solidFill>
              </a:rPr>
              <a:t> / </a:t>
            </a:r>
            <a:r>
              <a:rPr lang="nl-NL" sz="1600" dirty="0" err="1">
                <a:solidFill>
                  <a:srgbClr val="FFFFFF"/>
                </a:solidFill>
              </a:rPr>
              <a:t>Payment</a:t>
            </a:r>
            <a:r>
              <a:rPr lang="nl-NL" sz="1600" dirty="0">
                <a:solidFill>
                  <a:srgbClr val="FFFFFF"/>
                </a:solidFill>
              </a:rPr>
              <a:t> of content</a:t>
            </a:r>
          </a:p>
          <a:p>
            <a:r>
              <a:rPr lang="nl-NL" sz="1600" dirty="0">
                <a:solidFill>
                  <a:srgbClr val="FFFFFF"/>
                </a:solidFill>
              </a:rPr>
              <a:t>Music - </a:t>
            </a:r>
            <a:r>
              <a:rPr lang="nl-NL" sz="1600" dirty="0" err="1">
                <a:solidFill>
                  <a:srgbClr val="FFFFFF"/>
                </a:solidFill>
              </a:rPr>
              <a:t>Ownership</a:t>
            </a:r>
            <a:r>
              <a:rPr lang="nl-NL" sz="1600" dirty="0">
                <a:solidFill>
                  <a:srgbClr val="FFFFFF"/>
                </a:solidFill>
              </a:rPr>
              <a:t> / </a:t>
            </a:r>
            <a:r>
              <a:rPr lang="nl-NL" sz="1600" dirty="0" err="1">
                <a:solidFill>
                  <a:srgbClr val="FFFFFF"/>
                </a:solidFill>
              </a:rPr>
              <a:t>Payment</a:t>
            </a:r>
            <a:r>
              <a:rPr lang="nl-NL" sz="1600" dirty="0">
                <a:solidFill>
                  <a:srgbClr val="FFFFFF"/>
                </a:solidFill>
              </a:rPr>
              <a:t> of content</a:t>
            </a:r>
          </a:p>
          <a:p>
            <a:r>
              <a:rPr lang="nl-NL" sz="1600" dirty="0" err="1">
                <a:solidFill>
                  <a:srgbClr val="FFFFFF"/>
                </a:solidFill>
              </a:rPr>
              <a:t>Gambling</a:t>
            </a:r>
            <a:r>
              <a:rPr lang="nl-NL" sz="1600" dirty="0">
                <a:solidFill>
                  <a:srgbClr val="FFFFFF"/>
                </a:solidFill>
              </a:rPr>
              <a:t> – Casino’s</a:t>
            </a:r>
          </a:p>
          <a:p>
            <a:r>
              <a:rPr lang="nl-NL" sz="1600" dirty="0">
                <a:solidFill>
                  <a:srgbClr val="FFFFFF"/>
                </a:solidFill>
              </a:rPr>
              <a:t>Retail - </a:t>
            </a:r>
            <a:r>
              <a:rPr lang="nl-NL" sz="1600" dirty="0" err="1">
                <a:solidFill>
                  <a:srgbClr val="FFFFFF"/>
                </a:solidFill>
              </a:rPr>
              <a:t>Authenticity</a:t>
            </a:r>
            <a:r>
              <a:rPr lang="nl-NL" sz="1600" dirty="0">
                <a:solidFill>
                  <a:srgbClr val="FFFFFF"/>
                </a:solidFill>
              </a:rPr>
              <a:t> + </a:t>
            </a:r>
            <a:r>
              <a:rPr lang="nl-NL" sz="1600" dirty="0" err="1">
                <a:solidFill>
                  <a:srgbClr val="FFFFFF"/>
                </a:solidFill>
              </a:rPr>
              <a:t>Origin</a:t>
            </a:r>
            <a:r>
              <a:rPr lang="nl-NL" sz="1600" dirty="0">
                <a:solidFill>
                  <a:srgbClr val="FFFFFF"/>
                </a:solidFill>
              </a:rPr>
              <a:t> (</a:t>
            </a:r>
            <a:r>
              <a:rPr lang="nl-NL" sz="1600" dirty="0" err="1">
                <a:solidFill>
                  <a:srgbClr val="FFFFFF"/>
                </a:solidFill>
              </a:rPr>
              <a:t>diamants</a:t>
            </a:r>
            <a:r>
              <a:rPr lang="nl-NL" sz="1600" dirty="0">
                <a:solidFill>
                  <a:srgbClr val="FFFFFF"/>
                </a:solidFill>
              </a:rPr>
              <a:t>, </a:t>
            </a:r>
            <a:r>
              <a:rPr lang="nl-NL" sz="1600" dirty="0" err="1">
                <a:solidFill>
                  <a:srgbClr val="FFFFFF"/>
                </a:solidFill>
              </a:rPr>
              <a:t>cloting</a:t>
            </a:r>
            <a:r>
              <a:rPr lang="nl-NL" sz="1600" dirty="0">
                <a:solidFill>
                  <a:srgbClr val="FFFFFF"/>
                </a:solidFill>
              </a:rPr>
              <a:t>, food)</a:t>
            </a:r>
          </a:p>
          <a:p>
            <a:r>
              <a:rPr lang="nl-NL" sz="160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0734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8-01-16 om 05.5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837177"/>
            <a:ext cx="7772400" cy="1470025"/>
          </a:xfrm>
        </p:spPr>
        <p:txBody>
          <a:bodyPr/>
          <a:lstStyle/>
          <a:p>
            <a:r>
              <a:rPr lang="nl-NL" dirty="0" err="1">
                <a:solidFill>
                  <a:srgbClr val="FFFFFF"/>
                </a:solidFill>
              </a:rPr>
              <a:t>Meaning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for</a:t>
            </a:r>
            <a:r>
              <a:rPr lang="nl-NL" dirty="0">
                <a:solidFill>
                  <a:srgbClr val="FFFFFF"/>
                </a:solidFill>
              </a:rPr>
              <a:t> society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685800" y="2179674"/>
            <a:ext cx="7772400" cy="3338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1800" dirty="0">
              <a:solidFill>
                <a:srgbClr val="FFFFFF"/>
              </a:solidFill>
            </a:endParaRPr>
          </a:p>
          <a:p>
            <a:endParaRPr lang="nl-NL" sz="1800" dirty="0">
              <a:solidFill>
                <a:srgbClr val="FFFFFF"/>
              </a:solidFill>
            </a:endParaRPr>
          </a:p>
          <a:p>
            <a:endParaRPr lang="nl-NL" sz="1800" dirty="0">
              <a:solidFill>
                <a:srgbClr val="FFFFFF"/>
              </a:solidFill>
            </a:endParaRPr>
          </a:p>
          <a:p>
            <a:r>
              <a:rPr lang="nl-NL" sz="1800" dirty="0" err="1">
                <a:solidFill>
                  <a:srgbClr val="FFFFFF"/>
                </a:solidFill>
              </a:rPr>
              <a:t>This</a:t>
            </a:r>
            <a:r>
              <a:rPr lang="nl-NL" sz="1800" dirty="0">
                <a:solidFill>
                  <a:srgbClr val="FFFFFF"/>
                </a:solidFill>
              </a:rPr>
              <a:t> is </a:t>
            </a:r>
            <a:r>
              <a:rPr lang="nl-NL" sz="1800" dirty="0" err="1">
                <a:solidFill>
                  <a:srgbClr val="FFFFFF"/>
                </a:solidFill>
              </a:rPr>
              <a:t>an</a:t>
            </a:r>
            <a:r>
              <a:rPr lang="nl-NL" sz="1800" dirty="0">
                <a:solidFill>
                  <a:srgbClr val="FFFFFF"/>
                </a:solidFill>
              </a:rPr>
              <a:t> </a:t>
            </a:r>
            <a:r>
              <a:rPr lang="nl-NL" sz="1800" dirty="0" err="1">
                <a:solidFill>
                  <a:srgbClr val="FFFFFF"/>
                </a:solidFill>
              </a:rPr>
              <a:t>unprecented</a:t>
            </a:r>
            <a:r>
              <a:rPr lang="nl-NL" sz="1800" dirty="0">
                <a:solidFill>
                  <a:srgbClr val="FFFFFF"/>
                </a:solidFill>
              </a:rPr>
              <a:t> </a:t>
            </a:r>
            <a:r>
              <a:rPr lang="nl-NL" sz="1800" dirty="0" err="1">
                <a:solidFill>
                  <a:srgbClr val="FFFFFF"/>
                </a:solidFill>
              </a:rPr>
              <a:t>paradigmshift</a:t>
            </a:r>
            <a:r>
              <a:rPr lang="nl-NL" sz="1800" dirty="0">
                <a:solidFill>
                  <a:srgbClr val="FFFFFF"/>
                </a:solidFill>
              </a:rPr>
              <a:t>.</a:t>
            </a:r>
          </a:p>
          <a:p>
            <a:endParaRPr lang="nl-NL" sz="1800" dirty="0">
              <a:solidFill>
                <a:srgbClr val="FFFFFF"/>
              </a:solidFill>
            </a:endParaRPr>
          </a:p>
          <a:p>
            <a:r>
              <a:rPr lang="nl-NL" sz="1800" dirty="0">
                <a:solidFill>
                  <a:srgbClr val="FFFFFF"/>
                </a:solidFill>
              </a:rPr>
              <a:t>Take </a:t>
            </a:r>
            <a:r>
              <a:rPr lang="nl-NL" sz="1800" dirty="0" err="1">
                <a:solidFill>
                  <a:srgbClr val="FFFFFF"/>
                </a:solidFill>
              </a:rPr>
              <a:t>Bitcoin</a:t>
            </a:r>
            <a:r>
              <a:rPr lang="nl-NL" sz="1800" dirty="0">
                <a:solidFill>
                  <a:srgbClr val="FFFFFF"/>
                </a:solidFill>
              </a:rPr>
              <a:t>: </a:t>
            </a:r>
            <a:r>
              <a:rPr lang="nl-NL" sz="1800" dirty="0" err="1">
                <a:solidFill>
                  <a:srgbClr val="FFFFFF"/>
                </a:solidFill>
              </a:rPr>
              <a:t>an</a:t>
            </a:r>
            <a:r>
              <a:rPr lang="nl-NL" sz="1800" dirty="0">
                <a:solidFill>
                  <a:srgbClr val="FFFFFF"/>
                </a:solidFill>
              </a:rPr>
              <a:t> </a:t>
            </a:r>
            <a:r>
              <a:rPr lang="nl-NL" sz="1800" dirty="0" err="1">
                <a:solidFill>
                  <a:srgbClr val="FFFFFF"/>
                </a:solidFill>
              </a:rPr>
              <a:t>inclusive</a:t>
            </a:r>
            <a:r>
              <a:rPr lang="nl-NL" sz="1800" dirty="0">
                <a:solidFill>
                  <a:srgbClr val="FFFFFF"/>
                </a:solidFill>
              </a:rPr>
              <a:t> system without power relations </a:t>
            </a:r>
            <a:r>
              <a:rPr lang="nl-NL" sz="1800" dirty="0" err="1">
                <a:solidFill>
                  <a:srgbClr val="FFFFFF"/>
                </a:solidFill>
              </a:rPr>
              <a:t>that</a:t>
            </a:r>
            <a:r>
              <a:rPr lang="nl-NL" sz="1800" dirty="0">
                <a:solidFill>
                  <a:srgbClr val="FFFFFF"/>
                </a:solidFill>
              </a:rPr>
              <a:t> </a:t>
            </a:r>
            <a:r>
              <a:rPr lang="nl-NL" sz="1800" dirty="0" err="1">
                <a:solidFill>
                  <a:srgbClr val="FFFFFF"/>
                </a:solidFill>
              </a:rPr>
              <a:t>guarentees</a:t>
            </a:r>
            <a:r>
              <a:rPr lang="nl-NL" sz="1800" dirty="0">
                <a:solidFill>
                  <a:srgbClr val="FFFFFF"/>
                </a:solidFill>
              </a:rPr>
              <a:t> free </a:t>
            </a:r>
            <a:r>
              <a:rPr lang="nl-NL" sz="1800" dirty="0" err="1">
                <a:solidFill>
                  <a:srgbClr val="FFFFFF"/>
                </a:solidFill>
              </a:rPr>
              <a:t>accessibility</a:t>
            </a:r>
            <a:r>
              <a:rPr lang="nl-NL" sz="1800" dirty="0">
                <a:solidFill>
                  <a:srgbClr val="FFFFFF"/>
                </a:solidFill>
              </a:rPr>
              <a:t> without </a:t>
            </a:r>
            <a:r>
              <a:rPr lang="nl-NL" sz="1800" dirty="0" err="1">
                <a:solidFill>
                  <a:srgbClr val="FFFFFF"/>
                </a:solidFill>
              </a:rPr>
              <a:t>censorship</a:t>
            </a:r>
            <a:r>
              <a:rPr lang="nl-NL" sz="1800" dirty="0">
                <a:solidFill>
                  <a:srgbClr val="FFFFFF"/>
                </a:solidFill>
              </a:rPr>
              <a:t> </a:t>
            </a:r>
            <a:r>
              <a:rPr lang="nl-NL" sz="1800" dirty="0" err="1">
                <a:solidFill>
                  <a:srgbClr val="FFFFFF"/>
                </a:solidFill>
              </a:rPr>
              <a:t>by</a:t>
            </a:r>
            <a:r>
              <a:rPr lang="nl-NL" sz="1800" dirty="0">
                <a:solidFill>
                  <a:srgbClr val="FFFFFF"/>
                </a:solidFill>
              </a:rPr>
              <a:t> a </a:t>
            </a:r>
            <a:r>
              <a:rPr lang="nl-NL" sz="1800" dirty="0" err="1">
                <a:solidFill>
                  <a:srgbClr val="FFFFFF"/>
                </a:solidFill>
              </a:rPr>
              <a:t>third</a:t>
            </a:r>
            <a:r>
              <a:rPr lang="nl-NL" sz="1800" dirty="0">
                <a:solidFill>
                  <a:srgbClr val="FFFFFF"/>
                </a:solidFill>
              </a:rPr>
              <a:t> party </a:t>
            </a:r>
            <a:r>
              <a:rPr lang="nl-NL" sz="1800" dirty="0" err="1">
                <a:solidFill>
                  <a:srgbClr val="FFFFFF"/>
                </a:solidFill>
              </a:rPr>
              <a:t>and</a:t>
            </a:r>
            <a:r>
              <a:rPr lang="nl-NL" sz="1800" dirty="0">
                <a:solidFill>
                  <a:srgbClr val="FFFFFF"/>
                </a:solidFill>
              </a:rPr>
              <a:t> </a:t>
            </a:r>
            <a:r>
              <a:rPr lang="nl-NL" sz="1800" dirty="0" err="1">
                <a:solidFill>
                  <a:srgbClr val="FFFFFF"/>
                </a:solidFill>
              </a:rPr>
              <a:t>therefore</a:t>
            </a:r>
            <a:r>
              <a:rPr lang="nl-NL" sz="1800" dirty="0">
                <a:solidFill>
                  <a:srgbClr val="FFFFFF"/>
                </a:solidFill>
              </a:rPr>
              <a:t> </a:t>
            </a:r>
            <a:r>
              <a:rPr lang="nl-NL" sz="1800" dirty="0" err="1">
                <a:solidFill>
                  <a:srgbClr val="FFFFFF"/>
                </a:solidFill>
              </a:rPr>
              <a:t>facilitates</a:t>
            </a:r>
            <a:r>
              <a:rPr lang="nl-NL" sz="1800" dirty="0">
                <a:solidFill>
                  <a:srgbClr val="FFFFFF"/>
                </a:solidFill>
              </a:rPr>
              <a:t> a more </a:t>
            </a:r>
            <a:r>
              <a:rPr lang="nl-NL" sz="1800" dirty="0" err="1">
                <a:solidFill>
                  <a:srgbClr val="FFFFFF"/>
                </a:solidFill>
              </a:rPr>
              <a:t>honest</a:t>
            </a:r>
            <a:r>
              <a:rPr lang="nl-NL" sz="1800" dirty="0">
                <a:solidFill>
                  <a:srgbClr val="FFFFFF"/>
                </a:solidFill>
              </a:rPr>
              <a:t> </a:t>
            </a:r>
            <a:r>
              <a:rPr lang="nl-NL" sz="1800" dirty="0" err="1">
                <a:solidFill>
                  <a:srgbClr val="FFFFFF"/>
                </a:solidFill>
              </a:rPr>
              <a:t>distribution</a:t>
            </a:r>
            <a:r>
              <a:rPr lang="nl-NL" sz="1800" dirty="0">
                <a:solidFill>
                  <a:srgbClr val="FFFFFF"/>
                </a:solidFill>
              </a:rPr>
              <a:t> of </a:t>
            </a:r>
            <a:r>
              <a:rPr lang="nl-NL" sz="1800" dirty="0" err="1">
                <a:solidFill>
                  <a:srgbClr val="FFFFFF"/>
                </a:solidFill>
              </a:rPr>
              <a:t>wealth</a:t>
            </a:r>
            <a:r>
              <a:rPr lang="nl-NL" sz="1800" dirty="0">
                <a:solidFill>
                  <a:srgbClr val="FFFFFF"/>
                </a:solidFill>
              </a:rPr>
              <a:t>.</a:t>
            </a:r>
          </a:p>
          <a:p>
            <a:endParaRPr lang="nl-NL" sz="1800" dirty="0">
              <a:solidFill>
                <a:srgbClr val="FFFFFF"/>
              </a:solidFill>
            </a:endParaRPr>
          </a:p>
          <a:p>
            <a:r>
              <a:rPr lang="nl-NL" sz="1800" dirty="0" err="1">
                <a:solidFill>
                  <a:srgbClr val="FFFFFF"/>
                </a:solidFill>
              </a:rPr>
              <a:t>Think</a:t>
            </a:r>
            <a:r>
              <a:rPr lang="nl-NL" sz="1800" dirty="0">
                <a:solidFill>
                  <a:srgbClr val="FFFFFF"/>
                </a:solidFill>
              </a:rPr>
              <a:t> of </a:t>
            </a:r>
            <a:r>
              <a:rPr lang="nl-NL" sz="1800" dirty="0" err="1">
                <a:solidFill>
                  <a:srgbClr val="FFFFFF"/>
                </a:solidFill>
              </a:rPr>
              <a:t>the</a:t>
            </a:r>
            <a:r>
              <a:rPr lang="nl-NL" sz="1800" dirty="0">
                <a:solidFill>
                  <a:srgbClr val="FFFFFF"/>
                </a:solidFill>
              </a:rPr>
              <a:t> </a:t>
            </a:r>
            <a:r>
              <a:rPr lang="nl-NL" sz="1800" dirty="0" err="1">
                <a:solidFill>
                  <a:srgbClr val="FFFFFF"/>
                </a:solidFill>
              </a:rPr>
              <a:t>people</a:t>
            </a:r>
            <a:r>
              <a:rPr lang="nl-NL" sz="1800" dirty="0">
                <a:solidFill>
                  <a:srgbClr val="FFFFFF"/>
                </a:solidFill>
              </a:rPr>
              <a:t> in Argentina, Zimbabwe or Venezuela. Or China or Rusland. </a:t>
            </a:r>
          </a:p>
          <a:p>
            <a:endParaRPr lang="nl-NL" sz="1800" dirty="0">
              <a:solidFill>
                <a:srgbClr val="FFFFFF"/>
              </a:solidFill>
            </a:endParaRPr>
          </a:p>
          <a:p>
            <a:r>
              <a:rPr lang="nl-NL" sz="1800" dirty="0">
                <a:solidFill>
                  <a:srgbClr val="FFFFFF"/>
                </a:solidFill>
              </a:rPr>
              <a:t>No dictators, no monopolies, no </a:t>
            </a:r>
            <a:r>
              <a:rPr lang="nl-NL" sz="1800" dirty="0" err="1">
                <a:solidFill>
                  <a:srgbClr val="FFFFFF"/>
                </a:solidFill>
              </a:rPr>
              <a:t>bureaucracy</a:t>
            </a:r>
            <a:r>
              <a:rPr lang="nl-NL" sz="1800" dirty="0">
                <a:solidFill>
                  <a:srgbClr val="FFFFFF"/>
                </a:solidFill>
              </a:rPr>
              <a:t>. </a:t>
            </a:r>
          </a:p>
          <a:p>
            <a:r>
              <a:rPr lang="nl-NL" sz="180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0586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8-01-16 om 05.5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2230042"/>
            <a:ext cx="9144000" cy="1470025"/>
          </a:xfrm>
        </p:spPr>
        <p:txBody>
          <a:bodyPr/>
          <a:lstStyle/>
          <a:p>
            <a:r>
              <a:rPr lang="nl-NL" dirty="0">
                <a:solidFill>
                  <a:srgbClr val="FFFFFF"/>
                </a:solidFill>
              </a:rPr>
              <a:t>See </a:t>
            </a:r>
            <a:r>
              <a:rPr lang="nl-NL" dirty="0" err="1">
                <a:solidFill>
                  <a:srgbClr val="FFFFFF"/>
                </a:solidFill>
              </a:rPr>
              <a:t>what</a:t>
            </a:r>
            <a:r>
              <a:rPr lang="nl-NL" dirty="0">
                <a:solidFill>
                  <a:srgbClr val="FFFFFF"/>
                </a:solidFill>
              </a:rPr>
              <a:t> we </a:t>
            </a:r>
            <a:r>
              <a:rPr lang="nl-NL" dirty="0" err="1">
                <a:solidFill>
                  <a:srgbClr val="FFFFFF"/>
                </a:solidFill>
              </a:rPr>
              <a:t>can’t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see</a:t>
            </a:r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379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8-01-16 om 05.5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45A72E4-F52E-7346-8FD9-EE566DC22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841" y="2601353"/>
            <a:ext cx="2753253" cy="219393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C8390F0-22AE-614B-BCD6-D650BD026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73" y="2626242"/>
            <a:ext cx="2393277" cy="216904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060D018-9D58-B44E-B32E-525A669AC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9528" y="2626242"/>
            <a:ext cx="3251635" cy="217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1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8-01-16 om 05.5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571363"/>
            <a:ext cx="7772400" cy="1470025"/>
          </a:xfrm>
        </p:spPr>
        <p:txBody>
          <a:bodyPr/>
          <a:lstStyle/>
          <a:p>
            <a:r>
              <a:rPr lang="nl-NL" dirty="0" err="1">
                <a:solidFill>
                  <a:srgbClr val="FFFFFF"/>
                </a:solidFill>
              </a:rPr>
              <a:t>Learn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to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think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differently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0199A99-E6A5-0E44-AD14-1FC335643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764" y="2251244"/>
            <a:ext cx="3240472" cy="324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93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8-01-16 om 05.5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23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495521"/>
            <a:ext cx="7772400" cy="1470025"/>
          </a:xfrm>
        </p:spPr>
        <p:txBody>
          <a:bodyPr/>
          <a:lstStyle/>
          <a:p>
            <a:r>
              <a:rPr lang="nl-NL" dirty="0">
                <a:solidFill>
                  <a:srgbClr val="FFFFFF"/>
                </a:solidFill>
              </a:rPr>
              <a:t>Hype?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D8B0E5E-4892-EA45-AB82-A6EF6E019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48" y="1965546"/>
            <a:ext cx="3368285" cy="209609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2D9DF14-16F0-4447-AE11-EFD1A1850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3669" y="1965546"/>
            <a:ext cx="3073695" cy="475025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90F5BA5-76AA-AF4E-8FC7-0BC895CA4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747" y="4178595"/>
            <a:ext cx="3368285" cy="253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8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8-01-16 om 05.5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837177"/>
            <a:ext cx="7772400" cy="1470025"/>
          </a:xfrm>
        </p:spPr>
        <p:txBody>
          <a:bodyPr/>
          <a:lstStyle/>
          <a:p>
            <a:r>
              <a:rPr lang="nl-NL" dirty="0" err="1">
                <a:solidFill>
                  <a:srgbClr val="FFFFFF"/>
                </a:solidFill>
              </a:rPr>
              <a:t>Finally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685800" y="2783812"/>
            <a:ext cx="7772400" cy="2115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1600" dirty="0">
              <a:solidFill>
                <a:srgbClr val="FFFFFF"/>
              </a:solidFill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786809" y="2115879"/>
            <a:ext cx="7822858" cy="2783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r>
              <a:rPr lang="nl-NL" sz="3300" dirty="0">
                <a:solidFill>
                  <a:srgbClr val="FFFFFF"/>
                </a:solidFill>
              </a:rPr>
              <a:t>Reading, </a:t>
            </a:r>
            <a:r>
              <a:rPr lang="nl-NL" sz="3300" dirty="0" err="1">
                <a:solidFill>
                  <a:srgbClr val="FFFFFF"/>
                </a:solidFill>
              </a:rPr>
              <a:t>learning</a:t>
            </a:r>
            <a:r>
              <a:rPr lang="nl-NL" sz="3300" dirty="0">
                <a:solidFill>
                  <a:srgbClr val="FFFFFF"/>
                </a:solidFill>
              </a:rPr>
              <a:t> </a:t>
            </a:r>
            <a:r>
              <a:rPr lang="nl-NL" sz="3300" dirty="0" err="1">
                <a:solidFill>
                  <a:srgbClr val="FFFFFF"/>
                </a:solidFill>
              </a:rPr>
              <a:t>and</a:t>
            </a:r>
            <a:r>
              <a:rPr lang="nl-NL" sz="3300" dirty="0">
                <a:solidFill>
                  <a:srgbClr val="FFFFFF"/>
                </a:solidFill>
              </a:rPr>
              <a:t> </a:t>
            </a:r>
            <a:r>
              <a:rPr lang="nl-NL" sz="3300" dirty="0" err="1">
                <a:solidFill>
                  <a:srgbClr val="FFFFFF"/>
                </a:solidFill>
              </a:rPr>
              <a:t>doing</a:t>
            </a:r>
            <a:r>
              <a:rPr lang="nl-NL" sz="3300" dirty="0">
                <a:solidFill>
                  <a:srgbClr val="FFFFFF"/>
                </a:solidFill>
              </a:rPr>
              <a:t> </a:t>
            </a:r>
          </a:p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r>
              <a:rPr lang="nl-NL" sz="2000" dirty="0">
                <a:solidFill>
                  <a:srgbClr val="FFFFFF"/>
                </a:solidFill>
              </a:rPr>
              <a:t> 													 </a:t>
            </a:r>
          </a:p>
        </p:txBody>
      </p:sp>
    </p:spTree>
    <p:extLst>
      <p:ext uri="{BB962C8B-B14F-4D97-AF65-F5344CB8AC3E}">
        <p14:creationId xmlns:p14="http://schemas.microsoft.com/office/powerpoint/2010/main" val="2782584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8-01-16 om 05.5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799" y="249796"/>
            <a:ext cx="7772400" cy="1470025"/>
          </a:xfrm>
        </p:spPr>
        <p:txBody>
          <a:bodyPr/>
          <a:lstStyle/>
          <a:p>
            <a:r>
              <a:rPr lang="nl-NL" i="1" dirty="0" err="1">
                <a:solidFill>
                  <a:srgbClr val="FFFFFF"/>
                </a:solidFill>
              </a:rPr>
              <a:t>Who</a:t>
            </a:r>
            <a:r>
              <a:rPr lang="nl-NL" i="1" dirty="0">
                <a:solidFill>
                  <a:srgbClr val="FFFFFF"/>
                </a:solidFill>
              </a:rPr>
              <a:t>, </a:t>
            </a:r>
            <a:r>
              <a:rPr lang="nl-NL" i="1" dirty="0" err="1">
                <a:solidFill>
                  <a:srgbClr val="FFFFFF"/>
                </a:solidFill>
              </a:rPr>
              <a:t>what</a:t>
            </a:r>
            <a:r>
              <a:rPr lang="nl-NL" i="1" dirty="0">
                <a:solidFill>
                  <a:srgbClr val="FFFFFF"/>
                </a:solidFill>
              </a:rPr>
              <a:t>, </a:t>
            </a:r>
            <a:r>
              <a:rPr lang="nl-NL" i="1" dirty="0" err="1">
                <a:solidFill>
                  <a:srgbClr val="FFFFFF"/>
                </a:solidFill>
              </a:rPr>
              <a:t>why</a:t>
            </a:r>
            <a:r>
              <a:rPr lang="nl-NL" i="1" dirty="0">
                <a:solidFill>
                  <a:srgbClr val="FFFFFF"/>
                </a:solidFill>
              </a:rPr>
              <a:t>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8608C63-454A-1F40-A76E-A64C3E28F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369" y="1719821"/>
            <a:ext cx="5193891" cy="428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12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8-01-16 om 05.5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571363"/>
            <a:ext cx="7772400" cy="1470025"/>
          </a:xfrm>
        </p:spPr>
        <p:txBody>
          <a:bodyPr/>
          <a:lstStyle/>
          <a:p>
            <a:r>
              <a:rPr lang="nl-NL" i="1" dirty="0" err="1">
                <a:solidFill>
                  <a:srgbClr val="FFFFFF"/>
                </a:solidFill>
              </a:rPr>
              <a:t>What</a:t>
            </a:r>
            <a:r>
              <a:rPr lang="nl-NL" i="1" dirty="0">
                <a:solidFill>
                  <a:srgbClr val="FFFFFF"/>
                </a:solidFill>
              </a:rPr>
              <a:t> </a:t>
            </a:r>
            <a:r>
              <a:rPr lang="nl-NL" i="1" dirty="0" err="1">
                <a:solidFill>
                  <a:srgbClr val="FFFFFF"/>
                </a:solidFill>
              </a:rPr>
              <a:t>to</a:t>
            </a:r>
            <a:r>
              <a:rPr lang="nl-NL" i="1" dirty="0">
                <a:solidFill>
                  <a:srgbClr val="FFFFFF"/>
                </a:solidFill>
              </a:rPr>
              <a:t> </a:t>
            </a:r>
            <a:r>
              <a:rPr lang="nl-NL" i="1" dirty="0" err="1">
                <a:solidFill>
                  <a:srgbClr val="FFFFFF"/>
                </a:solidFill>
              </a:rPr>
              <a:t>understand</a:t>
            </a:r>
            <a:r>
              <a:rPr lang="nl-NL" i="1" dirty="0">
                <a:solidFill>
                  <a:srgbClr val="FFFFFF"/>
                </a:solidFill>
              </a:rPr>
              <a:t>?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2A4A2F7-B664-3A44-9DA8-FEF0A0871A43}"/>
              </a:ext>
            </a:extLst>
          </p:cNvPr>
          <p:cNvSpPr txBox="1">
            <a:spLocks/>
          </p:cNvSpPr>
          <p:nvPr/>
        </p:nvSpPr>
        <p:spPr>
          <a:xfrm>
            <a:off x="685800" y="263933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i="1" dirty="0">
                <a:solidFill>
                  <a:srgbClr val="FFFFFF"/>
                </a:solidFill>
              </a:rPr>
              <a:t>1.The concept of blockchain </a:t>
            </a:r>
          </a:p>
          <a:p>
            <a:r>
              <a:rPr lang="nl-NL" i="1" dirty="0">
                <a:solidFill>
                  <a:srgbClr val="FFFFFF"/>
                </a:solidFill>
              </a:rPr>
              <a:t>2. How </a:t>
            </a:r>
            <a:r>
              <a:rPr lang="nl-NL" i="1" dirty="0" err="1">
                <a:solidFill>
                  <a:srgbClr val="FFFFFF"/>
                </a:solidFill>
              </a:rPr>
              <a:t>the</a:t>
            </a:r>
            <a:r>
              <a:rPr lang="nl-NL" i="1" dirty="0">
                <a:solidFill>
                  <a:srgbClr val="FFFFFF"/>
                </a:solidFill>
              </a:rPr>
              <a:t> </a:t>
            </a:r>
            <a:r>
              <a:rPr lang="nl-NL" i="1" dirty="0" err="1">
                <a:solidFill>
                  <a:srgbClr val="FFFFFF"/>
                </a:solidFill>
              </a:rPr>
              <a:t>technique</a:t>
            </a:r>
            <a:r>
              <a:rPr lang="nl-NL" i="1" dirty="0">
                <a:solidFill>
                  <a:srgbClr val="FFFFFF"/>
                </a:solidFill>
              </a:rPr>
              <a:t> </a:t>
            </a:r>
            <a:r>
              <a:rPr lang="nl-NL" i="1" dirty="0" err="1">
                <a:solidFill>
                  <a:srgbClr val="FFFFFF"/>
                </a:solidFill>
              </a:rPr>
              <a:t>works</a:t>
            </a:r>
            <a:r>
              <a:rPr lang="nl-NL" i="1" dirty="0">
                <a:solidFill>
                  <a:srgbClr val="FFFFFF"/>
                </a:solidFill>
              </a:rPr>
              <a:t> </a:t>
            </a:r>
          </a:p>
          <a:p>
            <a:r>
              <a:rPr lang="nl-NL" i="1" dirty="0">
                <a:solidFill>
                  <a:srgbClr val="FFFFFF"/>
                </a:solidFill>
              </a:rPr>
              <a:t>3. </a:t>
            </a:r>
            <a:r>
              <a:rPr lang="nl-NL" i="1" dirty="0" err="1">
                <a:solidFill>
                  <a:srgbClr val="FFFFFF"/>
                </a:solidFill>
              </a:rPr>
              <a:t>Possibilities</a:t>
            </a:r>
            <a:endParaRPr lang="nl-NL" i="1" dirty="0">
              <a:solidFill>
                <a:srgbClr val="FFFFFF"/>
              </a:solidFill>
            </a:endParaRPr>
          </a:p>
          <a:p>
            <a:r>
              <a:rPr lang="nl-NL" i="1" dirty="0">
                <a:solidFill>
                  <a:srgbClr val="FFFFFF"/>
                </a:solidFill>
              </a:rPr>
              <a:t>4. </a:t>
            </a:r>
            <a:r>
              <a:rPr lang="nl-NL" i="1" dirty="0" err="1">
                <a:solidFill>
                  <a:srgbClr val="FFFFFF"/>
                </a:solidFill>
              </a:rPr>
              <a:t>Meaning</a:t>
            </a:r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467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8-01-16 om 05.5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837177"/>
            <a:ext cx="7772400" cy="1470025"/>
          </a:xfrm>
        </p:spPr>
        <p:txBody>
          <a:bodyPr/>
          <a:lstStyle/>
          <a:p>
            <a:r>
              <a:rPr lang="nl-NL" dirty="0">
                <a:solidFill>
                  <a:srgbClr val="FFFFFF"/>
                </a:solidFill>
              </a:rPr>
              <a:t>Blockchain = a trustmachine 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0" y="2596911"/>
            <a:ext cx="9144000" cy="3912377"/>
          </a:xfrm>
        </p:spPr>
        <p:txBody>
          <a:bodyPr>
            <a:normAutofit/>
          </a:bodyPr>
          <a:lstStyle/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1175343-994B-C744-9B16-58383343D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490" y="2509220"/>
            <a:ext cx="6459020" cy="322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00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8-01-16 om 05.5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837177"/>
            <a:ext cx="7772400" cy="1470025"/>
          </a:xfrm>
        </p:spPr>
        <p:txBody>
          <a:bodyPr/>
          <a:lstStyle/>
          <a:p>
            <a:r>
              <a:rPr lang="nl-NL" dirty="0">
                <a:solidFill>
                  <a:srgbClr val="FFFFFF"/>
                </a:solidFill>
              </a:rPr>
              <a:t>Blockchain = a trustmachine 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0" y="2596911"/>
            <a:ext cx="9144000" cy="3912377"/>
          </a:xfrm>
        </p:spPr>
        <p:txBody>
          <a:bodyPr>
            <a:normAutofit/>
          </a:bodyPr>
          <a:lstStyle/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CD042CE-49C1-814F-866F-0E6EECE12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829" y="2729520"/>
            <a:ext cx="4990342" cy="333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87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8-01-16 om 05.5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837177"/>
            <a:ext cx="9144000" cy="1470025"/>
          </a:xfrm>
        </p:spPr>
        <p:txBody>
          <a:bodyPr/>
          <a:lstStyle/>
          <a:p>
            <a:r>
              <a:rPr lang="nl-NL" dirty="0">
                <a:solidFill>
                  <a:srgbClr val="FFFFFF"/>
                </a:solidFill>
              </a:rPr>
              <a:t>Blockchain = a trustmachine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0" y="2596911"/>
            <a:ext cx="9144000" cy="3912377"/>
          </a:xfrm>
        </p:spPr>
        <p:txBody>
          <a:bodyPr>
            <a:normAutofit/>
          </a:bodyPr>
          <a:lstStyle/>
          <a:p>
            <a:r>
              <a:rPr lang="nl-NL" sz="2000" b="1" dirty="0">
                <a:solidFill>
                  <a:srgbClr val="FFFFFF"/>
                </a:solidFill>
              </a:rPr>
              <a:t>A </a:t>
            </a:r>
            <a:r>
              <a:rPr lang="nl-NL" sz="2000" b="1" dirty="0" err="1">
                <a:solidFill>
                  <a:srgbClr val="FFFFFF"/>
                </a:solidFill>
              </a:rPr>
              <a:t>distributed</a:t>
            </a:r>
            <a:r>
              <a:rPr lang="nl-NL" sz="2000" b="1" dirty="0">
                <a:solidFill>
                  <a:srgbClr val="FFFFFF"/>
                </a:solidFill>
              </a:rPr>
              <a:t> </a:t>
            </a:r>
            <a:r>
              <a:rPr lang="nl-NL" sz="2000" b="1" dirty="0" err="1">
                <a:solidFill>
                  <a:srgbClr val="FFFFFF"/>
                </a:solidFill>
              </a:rPr>
              <a:t>ledger</a:t>
            </a:r>
            <a:r>
              <a:rPr lang="nl-NL" sz="2000" b="1" dirty="0">
                <a:solidFill>
                  <a:srgbClr val="FFFFFF"/>
                </a:solidFill>
              </a:rPr>
              <a:t> </a:t>
            </a:r>
          </a:p>
          <a:p>
            <a:endParaRPr lang="nl-NL" sz="2000" dirty="0">
              <a:solidFill>
                <a:srgbClr val="FFFFFF"/>
              </a:solidFill>
            </a:endParaRPr>
          </a:p>
          <a:p>
            <a:r>
              <a:rPr lang="nl-NL" sz="2000" dirty="0" err="1">
                <a:solidFill>
                  <a:srgbClr val="FFFFFF"/>
                </a:solidFill>
              </a:rPr>
              <a:t>with</a:t>
            </a:r>
            <a:r>
              <a:rPr lang="nl-NL" sz="2000" dirty="0">
                <a:solidFill>
                  <a:srgbClr val="FFFFFF"/>
                </a:solidFill>
              </a:rPr>
              <a:t> a shared single source of </a:t>
            </a:r>
            <a:r>
              <a:rPr lang="nl-NL" sz="2000" dirty="0" err="1">
                <a:solidFill>
                  <a:srgbClr val="FFFFFF"/>
                </a:solidFill>
              </a:rPr>
              <a:t>truth</a:t>
            </a:r>
            <a:r>
              <a:rPr lang="nl-NL" sz="2000" dirty="0">
                <a:solidFill>
                  <a:srgbClr val="FFFFFF"/>
                </a:solidFill>
              </a:rPr>
              <a:t> (time / form)</a:t>
            </a:r>
          </a:p>
          <a:p>
            <a:endParaRPr lang="nl-NL" sz="2000" dirty="0">
              <a:solidFill>
                <a:srgbClr val="FFFFFF"/>
              </a:solidFill>
            </a:endParaRPr>
          </a:p>
          <a:p>
            <a:r>
              <a:rPr lang="nl-NL" sz="2000" dirty="0" err="1">
                <a:solidFill>
                  <a:srgbClr val="FFFFFF"/>
                </a:solidFill>
              </a:rPr>
              <a:t>that</a:t>
            </a:r>
            <a:r>
              <a:rPr lang="nl-NL" sz="2000" dirty="0">
                <a:solidFill>
                  <a:srgbClr val="FFFFFF"/>
                </a:solidFill>
              </a:rPr>
              <a:t> is </a:t>
            </a:r>
            <a:r>
              <a:rPr lang="nl-NL" sz="2000" dirty="0" err="1">
                <a:solidFill>
                  <a:srgbClr val="FFFFFF"/>
                </a:solidFill>
              </a:rPr>
              <a:t>immutable</a:t>
            </a:r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r>
              <a:rPr lang="nl-NL" sz="2000" dirty="0" err="1">
                <a:solidFill>
                  <a:srgbClr val="FFFFFF"/>
                </a:solidFill>
              </a:rPr>
              <a:t>where</a:t>
            </a:r>
            <a:r>
              <a:rPr lang="nl-NL" sz="2000" dirty="0">
                <a:solidFill>
                  <a:srgbClr val="FFFFFF"/>
                </a:solidFill>
              </a:rPr>
              <a:t> (a </a:t>
            </a:r>
            <a:r>
              <a:rPr lang="nl-NL" sz="2000" dirty="0" err="1">
                <a:solidFill>
                  <a:srgbClr val="FFFFFF"/>
                </a:solidFill>
              </a:rPr>
              <a:t>network</a:t>
            </a:r>
            <a:r>
              <a:rPr lang="nl-NL" sz="2000" dirty="0">
                <a:solidFill>
                  <a:srgbClr val="FFFFFF"/>
                </a:solidFill>
              </a:rPr>
              <a:t> of) computers </a:t>
            </a:r>
            <a:r>
              <a:rPr lang="nl-NL" sz="2000" dirty="0" err="1">
                <a:solidFill>
                  <a:srgbClr val="FFFFFF"/>
                </a:solidFill>
              </a:rPr>
              <a:t>verifies</a:t>
            </a:r>
            <a:r>
              <a:rPr lang="nl-NL" sz="2000" dirty="0">
                <a:solidFill>
                  <a:srgbClr val="FFFFFF"/>
                </a:solidFill>
              </a:rPr>
              <a:t> transactions</a:t>
            </a:r>
          </a:p>
          <a:p>
            <a:endParaRPr lang="nl-NL" sz="2000" dirty="0">
              <a:solidFill>
                <a:srgbClr val="FFFFFF"/>
              </a:solidFill>
            </a:endParaRPr>
          </a:p>
          <a:p>
            <a:r>
              <a:rPr lang="nl-NL" sz="2000" dirty="0" err="1">
                <a:solidFill>
                  <a:srgbClr val="FFFFFF"/>
                </a:solidFill>
              </a:rPr>
              <a:t>by</a:t>
            </a:r>
            <a:r>
              <a:rPr lang="nl-NL" sz="2000" dirty="0">
                <a:solidFill>
                  <a:srgbClr val="FFFFFF"/>
                </a:solidFill>
              </a:rPr>
              <a:t> a </a:t>
            </a:r>
            <a:r>
              <a:rPr lang="nl-NL" sz="2000" dirty="0" err="1">
                <a:solidFill>
                  <a:srgbClr val="FFFFFF"/>
                </a:solidFill>
              </a:rPr>
              <a:t>commonly</a:t>
            </a:r>
            <a:r>
              <a:rPr lang="nl-NL" sz="2000" dirty="0">
                <a:solidFill>
                  <a:srgbClr val="FFFFFF"/>
                </a:solidFill>
              </a:rPr>
              <a:t> </a:t>
            </a:r>
            <a:r>
              <a:rPr lang="nl-NL" sz="2000" dirty="0" err="1">
                <a:solidFill>
                  <a:srgbClr val="FFFFFF"/>
                </a:solidFill>
              </a:rPr>
              <a:t>agreed</a:t>
            </a:r>
            <a:r>
              <a:rPr lang="nl-NL" sz="2000" dirty="0">
                <a:solidFill>
                  <a:srgbClr val="FFFFFF"/>
                </a:solidFill>
              </a:rPr>
              <a:t> set of </a:t>
            </a:r>
            <a:r>
              <a:rPr lang="nl-NL" sz="2000" dirty="0" err="1">
                <a:solidFill>
                  <a:srgbClr val="FFFFFF"/>
                </a:solidFill>
              </a:rPr>
              <a:t>agreements</a:t>
            </a:r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855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8-01-16 om 05.5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799" y="597128"/>
            <a:ext cx="7772400" cy="1470025"/>
          </a:xfrm>
        </p:spPr>
        <p:txBody>
          <a:bodyPr/>
          <a:lstStyle/>
          <a:p>
            <a:r>
              <a:rPr lang="nl-NL" dirty="0" err="1">
                <a:solidFill>
                  <a:srgbClr val="FFFFFF"/>
                </a:solidFill>
              </a:rPr>
              <a:t>Permissionless</a:t>
            </a:r>
            <a:r>
              <a:rPr lang="nl-NL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74E4264-AD76-3C49-B7F7-9AB1422AD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462" y="2229589"/>
            <a:ext cx="3649540" cy="367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09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8-01-16 om 05.5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837177"/>
            <a:ext cx="9144000" cy="1470025"/>
          </a:xfrm>
        </p:spPr>
        <p:txBody>
          <a:bodyPr/>
          <a:lstStyle/>
          <a:p>
            <a:r>
              <a:rPr lang="nl-NL" dirty="0">
                <a:solidFill>
                  <a:srgbClr val="FFFFFF"/>
                </a:solidFill>
              </a:rPr>
              <a:t>Blockchain = a trustmachine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0" y="2596911"/>
            <a:ext cx="9144000" cy="3912377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FFFFFF"/>
                </a:solidFill>
              </a:rPr>
              <a:t>A </a:t>
            </a:r>
            <a:r>
              <a:rPr lang="nl-NL" sz="2000" dirty="0" err="1">
                <a:solidFill>
                  <a:srgbClr val="FFFFFF"/>
                </a:solidFill>
              </a:rPr>
              <a:t>distributed</a:t>
            </a:r>
            <a:r>
              <a:rPr lang="nl-NL" sz="2000" dirty="0">
                <a:solidFill>
                  <a:srgbClr val="FFFFFF"/>
                </a:solidFill>
              </a:rPr>
              <a:t> </a:t>
            </a:r>
            <a:r>
              <a:rPr lang="nl-NL" sz="2000" dirty="0" err="1">
                <a:solidFill>
                  <a:srgbClr val="FFFFFF"/>
                </a:solidFill>
              </a:rPr>
              <a:t>ledger</a:t>
            </a:r>
            <a:r>
              <a:rPr lang="nl-NL" sz="2000" dirty="0">
                <a:solidFill>
                  <a:srgbClr val="FFFFFF"/>
                </a:solidFill>
              </a:rPr>
              <a:t> </a:t>
            </a:r>
          </a:p>
          <a:p>
            <a:endParaRPr lang="nl-NL" sz="2000" b="1" dirty="0">
              <a:solidFill>
                <a:srgbClr val="FFFFFF"/>
              </a:solidFill>
            </a:endParaRPr>
          </a:p>
          <a:p>
            <a:r>
              <a:rPr lang="nl-NL" sz="2000" b="1" dirty="0" err="1">
                <a:solidFill>
                  <a:srgbClr val="FFFFFF"/>
                </a:solidFill>
              </a:rPr>
              <a:t>with</a:t>
            </a:r>
            <a:r>
              <a:rPr lang="nl-NL" sz="2000" b="1" dirty="0">
                <a:solidFill>
                  <a:srgbClr val="FFFFFF"/>
                </a:solidFill>
              </a:rPr>
              <a:t> a shared single source of </a:t>
            </a:r>
            <a:r>
              <a:rPr lang="nl-NL" sz="2000" b="1" dirty="0" err="1">
                <a:solidFill>
                  <a:srgbClr val="FFFFFF"/>
                </a:solidFill>
              </a:rPr>
              <a:t>truth</a:t>
            </a:r>
            <a:r>
              <a:rPr lang="nl-NL" sz="2000" b="1" dirty="0">
                <a:solidFill>
                  <a:srgbClr val="FFFFFF"/>
                </a:solidFill>
              </a:rPr>
              <a:t> (time / form)</a:t>
            </a:r>
          </a:p>
          <a:p>
            <a:endParaRPr lang="nl-NL" sz="2000" b="1" dirty="0">
              <a:solidFill>
                <a:srgbClr val="FFFFFF"/>
              </a:solidFill>
            </a:endParaRPr>
          </a:p>
          <a:p>
            <a:r>
              <a:rPr lang="nl-NL" sz="2000" b="1" dirty="0" err="1">
                <a:solidFill>
                  <a:srgbClr val="FFFFFF"/>
                </a:solidFill>
              </a:rPr>
              <a:t>that</a:t>
            </a:r>
            <a:r>
              <a:rPr lang="nl-NL" sz="2000" b="1" dirty="0">
                <a:solidFill>
                  <a:srgbClr val="FFFFFF"/>
                </a:solidFill>
              </a:rPr>
              <a:t> is </a:t>
            </a:r>
            <a:r>
              <a:rPr lang="nl-NL" sz="2000" b="1" dirty="0" err="1">
                <a:solidFill>
                  <a:srgbClr val="FFFFFF"/>
                </a:solidFill>
              </a:rPr>
              <a:t>immutable</a:t>
            </a:r>
            <a:endParaRPr lang="nl-NL" sz="2000" b="1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r>
              <a:rPr lang="nl-NL" sz="2000" dirty="0" err="1">
                <a:solidFill>
                  <a:srgbClr val="FFFFFF"/>
                </a:solidFill>
              </a:rPr>
              <a:t>where</a:t>
            </a:r>
            <a:r>
              <a:rPr lang="nl-NL" sz="2000" dirty="0">
                <a:solidFill>
                  <a:srgbClr val="FFFFFF"/>
                </a:solidFill>
              </a:rPr>
              <a:t> (a </a:t>
            </a:r>
            <a:r>
              <a:rPr lang="nl-NL" sz="2000" dirty="0" err="1">
                <a:solidFill>
                  <a:srgbClr val="FFFFFF"/>
                </a:solidFill>
              </a:rPr>
              <a:t>network</a:t>
            </a:r>
            <a:r>
              <a:rPr lang="nl-NL" sz="2000" dirty="0">
                <a:solidFill>
                  <a:srgbClr val="FFFFFF"/>
                </a:solidFill>
              </a:rPr>
              <a:t> of) computers </a:t>
            </a:r>
            <a:r>
              <a:rPr lang="nl-NL" sz="2000" dirty="0" err="1">
                <a:solidFill>
                  <a:srgbClr val="FFFFFF"/>
                </a:solidFill>
              </a:rPr>
              <a:t>verifies</a:t>
            </a:r>
            <a:r>
              <a:rPr lang="nl-NL" sz="2000" dirty="0">
                <a:solidFill>
                  <a:srgbClr val="FFFFFF"/>
                </a:solidFill>
              </a:rPr>
              <a:t> transactions</a:t>
            </a:r>
          </a:p>
          <a:p>
            <a:endParaRPr lang="nl-NL" sz="2000" dirty="0">
              <a:solidFill>
                <a:srgbClr val="FFFFFF"/>
              </a:solidFill>
            </a:endParaRPr>
          </a:p>
          <a:p>
            <a:r>
              <a:rPr lang="nl-NL" sz="2000" dirty="0" err="1">
                <a:solidFill>
                  <a:srgbClr val="FFFFFF"/>
                </a:solidFill>
              </a:rPr>
              <a:t>by</a:t>
            </a:r>
            <a:r>
              <a:rPr lang="nl-NL" sz="2000" dirty="0">
                <a:solidFill>
                  <a:srgbClr val="FFFFFF"/>
                </a:solidFill>
              </a:rPr>
              <a:t> a </a:t>
            </a:r>
            <a:r>
              <a:rPr lang="nl-NL" sz="2000" dirty="0" err="1">
                <a:solidFill>
                  <a:srgbClr val="FFFFFF"/>
                </a:solidFill>
              </a:rPr>
              <a:t>commonly</a:t>
            </a:r>
            <a:r>
              <a:rPr lang="nl-NL" sz="2000" dirty="0">
                <a:solidFill>
                  <a:srgbClr val="FFFFFF"/>
                </a:solidFill>
              </a:rPr>
              <a:t> </a:t>
            </a:r>
            <a:r>
              <a:rPr lang="nl-NL" sz="2000" dirty="0" err="1">
                <a:solidFill>
                  <a:srgbClr val="FFFFFF"/>
                </a:solidFill>
              </a:rPr>
              <a:t>agreed</a:t>
            </a:r>
            <a:r>
              <a:rPr lang="nl-NL" sz="2000" dirty="0">
                <a:solidFill>
                  <a:srgbClr val="FFFFFF"/>
                </a:solidFill>
              </a:rPr>
              <a:t> set of </a:t>
            </a:r>
            <a:r>
              <a:rPr lang="nl-NL" sz="2000" dirty="0" err="1">
                <a:solidFill>
                  <a:srgbClr val="FFFFFF"/>
                </a:solidFill>
              </a:rPr>
              <a:t>agreements</a:t>
            </a:r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330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22099</TotalTime>
  <Words>412</Words>
  <Application>Microsoft Macintosh PowerPoint</Application>
  <PresentationFormat>Diavoorstelling (4:3)</PresentationFormat>
  <Paragraphs>136</Paragraphs>
  <Slides>28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Office-thema</vt:lpstr>
      <vt:lpstr>PowerPoint-presentatie</vt:lpstr>
      <vt:lpstr>A different ballgame</vt:lpstr>
      <vt:lpstr>Who, what, why?</vt:lpstr>
      <vt:lpstr>What to understand?</vt:lpstr>
      <vt:lpstr>Blockchain = a trustmachine </vt:lpstr>
      <vt:lpstr>Blockchain = a trustmachine </vt:lpstr>
      <vt:lpstr>Blockchain = a trustmachine</vt:lpstr>
      <vt:lpstr>Permissionless </vt:lpstr>
      <vt:lpstr>Blockchain = a trustmachine</vt:lpstr>
      <vt:lpstr>Immutability </vt:lpstr>
      <vt:lpstr>Blockchain = a trustmachine</vt:lpstr>
      <vt:lpstr>Leaderless</vt:lpstr>
      <vt:lpstr>Blockchain = a trustmachine</vt:lpstr>
      <vt:lpstr> By a protocol</vt:lpstr>
      <vt:lpstr>Blockchain = a trustmachine</vt:lpstr>
      <vt:lpstr>Blockchain = a trustmachine </vt:lpstr>
      <vt:lpstr>      Consequences</vt:lpstr>
      <vt:lpstr>In our industrialized society trust  is governed in democracies by public and private (trans)national institutions  Functioning as middlemen distributing money, power, information etc.  </vt:lpstr>
      <vt:lpstr>PowerPoint-presentatie</vt:lpstr>
      <vt:lpstr>Blockchain can make people coöperate at an unprecendented scale and in unprecedented forms</vt:lpstr>
      <vt:lpstr>PowerPoint-presentatie</vt:lpstr>
      <vt:lpstr>Out of the Trustmachine comes a world without middleman</vt:lpstr>
      <vt:lpstr>Meaning for society</vt:lpstr>
      <vt:lpstr>See what we can’t see</vt:lpstr>
      <vt:lpstr>PowerPoint-presentatie</vt:lpstr>
      <vt:lpstr>Learn to think differently</vt:lpstr>
      <vt:lpstr>Hype? </vt:lpstr>
      <vt:lpstr>Finally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Maarten Smakman</dc:creator>
  <cp:lastModifiedBy>Maarten Smakman</cp:lastModifiedBy>
  <cp:revision>70</cp:revision>
  <dcterms:created xsi:type="dcterms:W3CDTF">2018-03-15T12:19:47Z</dcterms:created>
  <dcterms:modified xsi:type="dcterms:W3CDTF">2018-05-25T21:16:05Z</dcterms:modified>
</cp:coreProperties>
</file>